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82" r:id="rId4"/>
    <p:sldId id="283" r:id="rId5"/>
    <p:sldId id="257" r:id="rId6"/>
    <p:sldId id="267" r:id="rId7"/>
    <p:sldId id="269" r:id="rId8"/>
    <p:sldId id="262" r:id="rId9"/>
    <p:sldId id="272" r:id="rId10"/>
    <p:sldId id="274" r:id="rId11"/>
    <p:sldId id="273" r:id="rId12"/>
    <p:sldId id="271" r:id="rId13"/>
    <p:sldId id="258" r:id="rId14"/>
    <p:sldId id="266" r:id="rId15"/>
    <p:sldId id="270" r:id="rId16"/>
    <p:sldId id="284" r:id="rId17"/>
    <p:sldId id="275" r:id="rId18"/>
    <p:sldId id="285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MFsnMB08mL3dhvDli3o2ZlDrW5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mere Stephens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73"/>
    <p:restoredTop sz="95161"/>
  </p:normalViewPr>
  <p:slideViewPr>
    <p:cSldViewPr snapToGrid="0" snapToObjects="1">
      <p:cViewPr varScale="1">
        <p:scale>
          <a:sx n="63" d="100"/>
          <a:sy n="63" d="100"/>
        </p:scale>
        <p:origin x="18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30" Type="http://customschemas.google.com/relationships/presentationmetadata" Target="metadata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Gender!$B$1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Gender!$A$2:$A$3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Gender!$B$2:$B$3</c:f>
              <c:numCache>
                <c:formatCode>0%</c:formatCode>
                <c:ptCount val="2"/>
                <c:pt idx="0">
                  <c:v>0.514</c:v>
                </c:pt>
                <c:pt idx="1">
                  <c:v>0.486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37-4D3D-B927-0C35DB9D0FAE}"/>
            </c:ext>
          </c:extLst>
        </c:ser>
        <c:ser>
          <c:idx val="1"/>
          <c:order val="1"/>
          <c:tx>
            <c:strRef>
              <c:f>Gender!$C$1</c:f>
              <c:strCache>
                <c:ptCount val="1"/>
                <c:pt idx="0">
                  <c:v>Teachers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Gender!$A$2:$A$3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Gender!$C$2:$C$3</c:f>
              <c:numCache>
                <c:formatCode>0%</c:formatCode>
                <c:ptCount val="2"/>
                <c:pt idx="0">
                  <c:v>0.241</c:v>
                </c:pt>
                <c:pt idx="1">
                  <c:v>0.759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37-4D3D-B927-0C35DB9D0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655344"/>
        <c:axId val="519547440"/>
      </c:barChart>
      <c:catAx>
        <c:axId val="519655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547440"/>
        <c:crosses val="autoZero"/>
        <c:auto val="1"/>
        <c:lblAlgn val="ctr"/>
        <c:lblOffset val="100"/>
        <c:noMultiLvlLbl val="0"/>
      </c:catAx>
      <c:valAx>
        <c:axId val="519547440"/>
        <c:scaling>
          <c:orientation val="minMax"/>
          <c:max val="1.0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6553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Ethnicity!$B$2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Ethnicity!$A$3:$A$7</c:f>
              <c:strCache>
                <c:ptCount val="5"/>
                <c:pt idx="0">
                  <c:v>Asian</c:v>
                </c:pt>
                <c:pt idx="1">
                  <c:v>Black</c:v>
                </c:pt>
                <c:pt idx="2">
                  <c:v>Hispanic</c:v>
                </c:pt>
                <c:pt idx="3">
                  <c:v>White</c:v>
                </c:pt>
                <c:pt idx="4">
                  <c:v>Other</c:v>
                </c:pt>
              </c:strCache>
            </c:strRef>
          </c:cat>
          <c:val>
            <c:numRef>
              <c:f>Ethnicity!$B$3:$B$7</c:f>
              <c:numCache>
                <c:formatCode>0%</c:formatCode>
                <c:ptCount val="5"/>
                <c:pt idx="0">
                  <c:v>0.161</c:v>
                </c:pt>
                <c:pt idx="1">
                  <c:v>0.26</c:v>
                </c:pt>
                <c:pt idx="2">
                  <c:v>0.405</c:v>
                </c:pt>
                <c:pt idx="3">
                  <c:v>0.15</c:v>
                </c:pt>
                <c:pt idx="4">
                  <c:v>0.0239999999999999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D0-458A-B1C0-4086B0DD6A68}"/>
            </c:ext>
          </c:extLst>
        </c:ser>
        <c:ser>
          <c:idx val="1"/>
          <c:order val="1"/>
          <c:tx>
            <c:strRef>
              <c:f>Ethnicity!$C$2</c:f>
              <c:strCache>
                <c:ptCount val="1"/>
                <c:pt idx="0">
                  <c:v>Teachers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.0417250959735184"/>
                  <c:y val="0.0103652513246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Ethnicity!$A$3:$A$7</c:f>
              <c:strCache>
                <c:ptCount val="5"/>
                <c:pt idx="0">
                  <c:v>Asian</c:v>
                </c:pt>
                <c:pt idx="1">
                  <c:v>Black</c:v>
                </c:pt>
                <c:pt idx="2">
                  <c:v>Hispanic</c:v>
                </c:pt>
                <c:pt idx="3">
                  <c:v>White</c:v>
                </c:pt>
                <c:pt idx="4">
                  <c:v>Other</c:v>
                </c:pt>
              </c:strCache>
            </c:strRef>
          </c:cat>
          <c:val>
            <c:numRef>
              <c:f>Ethnicity!$C$3:$C$7</c:f>
              <c:numCache>
                <c:formatCode>0%</c:formatCode>
                <c:ptCount val="5"/>
                <c:pt idx="0">
                  <c:v>0.06</c:v>
                </c:pt>
                <c:pt idx="1">
                  <c:v>0.18</c:v>
                </c:pt>
                <c:pt idx="2">
                  <c:v>0.15</c:v>
                </c:pt>
                <c:pt idx="3">
                  <c:v>0.58</c:v>
                </c:pt>
                <c:pt idx="4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D0-458A-B1C0-4086B0DD6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639376"/>
        <c:axId val="481189104"/>
      </c:barChart>
      <c:catAx>
        <c:axId val="519639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189104"/>
        <c:crosses val="autoZero"/>
        <c:auto val="1"/>
        <c:lblAlgn val="ctr"/>
        <c:lblOffset val="100"/>
        <c:noMultiLvlLbl val="0"/>
      </c:catAx>
      <c:valAx>
        <c:axId val="481189104"/>
        <c:scaling>
          <c:orientation val="minMax"/>
          <c:max val="0.6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639376"/>
        <c:crosses val="autoZero"/>
        <c:crossBetween val="between"/>
        <c:majorUnit val="0.1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6T11:17:14.811" idx="1">
    <p:pos x="10" y="10"/>
    <p:text>[@Hill Stephanie] should we add the year to charts on this slide?
</p:text>
    <p:extLst>
      <p:ext uri="{C676402C-5697-4E1C-873F-D02D1690AC5C}">
        <p15:threadingInfo xmlns:p15="http://schemas.microsoft.com/office/powerpoint/2012/main" timeZoneBias="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E97F7-C95F-4C33-B569-C4B30C59AA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BB29CC-A7A8-4DEC-9492-5B5CAA9EBA99}">
      <dgm:prSet phldrT="[Text]" phldr="0"/>
      <dgm:spPr/>
      <dgm:t>
        <a:bodyPr/>
        <a:lstStyle/>
        <a:p>
          <a:pPr rtl="0"/>
          <a:r>
            <a:rPr lang="en-US" smtClean="0"/>
            <a:t>Quick </a:t>
          </a:r>
          <a:r>
            <a:rPr lang="en-US" smtClean="0">
              <a:latin typeface="Calibri"/>
              <a:ea typeface="ＭＳ Ｐゴシック"/>
              <a:cs typeface="Calibri"/>
            </a:rPr>
            <a:t>Reads</a:t>
          </a:r>
          <a:endParaRPr lang="en-US" dirty="0">
            <a:latin typeface="Calibri"/>
            <a:ea typeface="ＭＳ Ｐゴシック"/>
            <a:cs typeface="Calibri"/>
          </a:endParaRPr>
        </a:p>
      </dgm:t>
    </dgm:pt>
    <dgm:pt modelId="{2706AEFE-B1D6-4152-A4EA-342CE29681D1}" type="parTrans" cxnId="{724D226E-B363-4AD6-B1AA-F12F7FB09DC9}">
      <dgm:prSet/>
      <dgm:spPr/>
      <dgm:t>
        <a:bodyPr/>
        <a:lstStyle/>
        <a:p>
          <a:endParaRPr lang="en-US"/>
        </a:p>
      </dgm:t>
    </dgm:pt>
    <dgm:pt modelId="{0F0198AC-9C24-4F2A-B0BD-860BCBEFCA6B}" type="sibTrans" cxnId="{724D226E-B363-4AD6-B1AA-F12F7FB09DC9}">
      <dgm:prSet/>
      <dgm:spPr/>
      <dgm:t>
        <a:bodyPr/>
        <a:lstStyle/>
        <a:p>
          <a:endParaRPr lang="en-US"/>
        </a:p>
      </dgm:t>
    </dgm:pt>
    <dgm:pt modelId="{61321ABD-2E98-4E46-A024-E6146247BF68}">
      <dgm:prSet phldrT="[Text]" phldr="0"/>
      <dgm:spPr/>
      <dgm:t>
        <a:bodyPr/>
        <a:lstStyle/>
        <a:p>
          <a:r>
            <a:rPr lang="en-US" smtClean="0">
              <a:latin typeface="Calibri"/>
              <a:ea typeface="ＭＳ Ｐゴシック"/>
              <a:cs typeface="Calibri"/>
            </a:rPr>
            <a:t>Inclusive Teacher Hiring Toolkit</a:t>
          </a:r>
          <a:endParaRPr lang="en-US">
            <a:latin typeface="Calibri"/>
            <a:cs typeface="Calibri"/>
          </a:endParaRPr>
        </a:p>
      </dgm:t>
    </dgm:pt>
    <dgm:pt modelId="{1D0CEB02-8B8A-4167-9AED-A4CE18F14C09}" type="parTrans" cxnId="{E8B3B6BE-9B58-43A6-8BF8-E5A6DF0FE5B7}">
      <dgm:prSet/>
      <dgm:spPr/>
      <dgm:t>
        <a:bodyPr/>
        <a:lstStyle/>
        <a:p>
          <a:endParaRPr lang="en-US"/>
        </a:p>
      </dgm:t>
    </dgm:pt>
    <dgm:pt modelId="{CB1A6B8C-4380-4218-A885-1C76A1DE0BA0}" type="sibTrans" cxnId="{E8B3B6BE-9B58-43A6-8BF8-E5A6DF0FE5B7}">
      <dgm:prSet/>
      <dgm:spPr/>
      <dgm:t>
        <a:bodyPr/>
        <a:lstStyle/>
        <a:p>
          <a:endParaRPr lang="en-US"/>
        </a:p>
      </dgm:t>
    </dgm:pt>
    <dgm:pt modelId="{21E0CD64-51E7-4B35-B3D9-3F532C000E68}">
      <dgm:prSet phldrT="[Text]" phldr="0"/>
      <dgm:spPr/>
      <dgm:t>
        <a:bodyPr/>
        <a:lstStyle/>
        <a:p>
          <a:r>
            <a:rPr lang="en-US" smtClean="0">
              <a:latin typeface="Calibri"/>
              <a:ea typeface="ＭＳ Ｐゴシック"/>
              <a:cs typeface="Calibri"/>
            </a:rPr>
            <a:t>Structured Interviewing Guide</a:t>
          </a:r>
          <a:endParaRPr lang="en-US">
            <a:latin typeface="Calibri"/>
            <a:cs typeface="Calibri"/>
          </a:endParaRPr>
        </a:p>
      </dgm:t>
    </dgm:pt>
    <dgm:pt modelId="{5A6F2E92-D278-41EF-B7FA-8CC62325DDA6}" type="parTrans" cxnId="{8B08E3AF-678E-4952-8B28-FB595CE81B9C}">
      <dgm:prSet/>
      <dgm:spPr/>
      <dgm:t>
        <a:bodyPr/>
        <a:lstStyle/>
        <a:p>
          <a:endParaRPr lang="en-US"/>
        </a:p>
      </dgm:t>
    </dgm:pt>
    <dgm:pt modelId="{8F33797A-5B5A-4777-A970-6310C29C6BA6}" type="sibTrans" cxnId="{8B08E3AF-678E-4952-8B28-FB595CE81B9C}">
      <dgm:prSet/>
      <dgm:spPr/>
      <dgm:t>
        <a:bodyPr/>
        <a:lstStyle/>
        <a:p>
          <a:endParaRPr lang="en-US"/>
        </a:p>
      </dgm:t>
    </dgm:pt>
    <dgm:pt modelId="{5E02EC68-5E6C-4A72-A113-12D0D880E103}">
      <dgm:prSet phldr="0"/>
      <dgm:spPr/>
      <dgm:t>
        <a:bodyPr/>
        <a:lstStyle/>
        <a:p>
          <a:r>
            <a:rPr lang="en-US" smtClean="0">
              <a:latin typeface="Calibri"/>
              <a:ea typeface="ＭＳ Ｐゴシック"/>
              <a:cs typeface="Calibri"/>
            </a:rPr>
            <a:t>Self-Paced Module</a:t>
          </a:r>
          <a:endParaRPr lang="en-US">
            <a:latin typeface="Calibri"/>
            <a:ea typeface="ＭＳ Ｐゴシック"/>
            <a:cs typeface="Calibri"/>
          </a:endParaRPr>
        </a:p>
      </dgm:t>
    </dgm:pt>
    <dgm:pt modelId="{191F15F2-6FDB-442B-ABD7-657F91B9594E}" type="parTrans" cxnId="{D5054630-E457-44DE-812B-CCE0C322DB3A}">
      <dgm:prSet/>
      <dgm:spPr/>
      <dgm:t>
        <a:bodyPr/>
        <a:lstStyle/>
        <a:p>
          <a:endParaRPr lang="en-US"/>
        </a:p>
      </dgm:t>
    </dgm:pt>
    <dgm:pt modelId="{B1C262BD-A103-4029-8122-3E3883F1D621}" type="sibTrans" cxnId="{D5054630-E457-44DE-812B-CCE0C322DB3A}">
      <dgm:prSet/>
      <dgm:spPr/>
      <dgm:t>
        <a:bodyPr/>
        <a:lstStyle/>
        <a:p>
          <a:endParaRPr lang="en-US"/>
        </a:p>
      </dgm:t>
    </dgm:pt>
    <dgm:pt modelId="{24944AD4-B2F6-4D27-B0BB-A85430684A3C}">
      <dgm:prSet phldr="0"/>
      <dgm:spPr/>
      <dgm:t>
        <a:bodyPr/>
        <a:lstStyle/>
        <a:p>
          <a:r>
            <a:rPr lang="en-US" smtClean="0">
              <a:latin typeface="Calibri"/>
              <a:ea typeface="ＭＳ Ｐゴシック"/>
              <a:cs typeface="Calibri"/>
            </a:rPr>
            <a:t>Onboarding</a:t>
          </a:r>
          <a:endParaRPr lang="en-US">
            <a:latin typeface="Calibri"/>
            <a:ea typeface="ＭＳ Ｐゴシック"/>
            <a:cs typeface="Calibri"/>
          </a:endParaRPr>
        </a:p>
      </dgm:t>
    </dgm:pt>
    <dgm:pt modelId="{57777B7A-E7AB-4377-818F-B050120C292A}" type="parTrans" cxnId="{13CEC2CA-2AB8-4CF6-BDA0-2743D23866D3}">
      <dgm:prSet/>
      <dgm:spPr/>
      <dgm:t>
        <a:bodyPr/>
        <a:lstStyle/>
        <a:p>
          <a:endParaRPr lang="en-US"/>
        </a:p>
      </dgm:t>
    </dgm:pt>
    <dgm:pt modelId="{85CCFE0E-F5C2-4810-A851-A7660415F2F7}" type="sibTrans" cxnId="{13CEC2CA-2AB8-4CF6-BDA0-2743D23866D3}">
      <dgm:prSet/>
      <dgm:spPr/>
      <dgm:t>
        <a:bodyPr/>
        <a:lstStyle/>
        <a:p>
          <a:endParaRPr lang="en-US"/>
        </a:p>
      </dgm:t>
    </dgm:pt>
    <dgm:pt modelId="{4F35F330-D7FF-453E-A157-70E9044AB923}">
      <dgm:prSet phldr="0"/>
      <dgm:spPr/>
      <dgm:t>
        <a:bodyPr/>
        <a:lstStyle/>
        <a:p>
          <a:pPr rtl="0"/>
          <a:r>
            <a:rPr lang="en-US" smtClean="0">
              <a:latin typeface="Calibri"/>
              <a:ea typeface="ＭＳ Ｐゴシック"/>
              <a:cs typeface="Calibri"/>
            </a:rPr>
            <a:t>HR Roadmap</a:t>
          </a:r>
          <a:endParaRPr lang="en-US">
            <a:latin typeface="Arial"/>
            <a:ea typeface="ＭＳ Ｐゴシック"/>
            <a:cs typeface="Arial"/>
          </a:endParaRPr>
        </a:p>
      </dgm:t>
    </dgm:pt>
    <dgm:pt modelId="{A7363B09-1A4F-409F-9F97-C14932C0ABF9}" type="parTrans" cxnId="{2844B55D-A002-4985-B194-C68D68B8809D}">
      <dgm:prSet/>
      <dgm:spPr/>
      <dgm:t>
        <a:bodyPr/>
        <a:lstStyle/>
        <a:p>
          <a:endParaRPr lang="en-US"/>
        </a:p>
      </dgm:t>
    </dgm:pt>
    <dgm:pt modelId="{45D95D3D-C70E-491D-838E-AFBFEF9C3600}" type="sibTrans" cxnId="{2844B55D-A002-4985-B194-C68D68B8809D}">
      <dgm:prSet/>
      <dgm:spPr/>
      <dgm:t>
        <a:bodyPr/>
        <a:lstStyle/>
        <a:p>
          <a:endParaRPr lang="en-US"/>
        </a:p>
      </dgm:t>
    </dgm:pt>
    <dgm:pt modelId="{4EC783D5-7297-4C90-9249-F6CEF30529A3}">
      <dgm:prSet phldr="0"/>
      <dgm:spPr/>
      <dgm:t>
        <a:bodyPr/>
        <a:lstStyle/>
        <a:p>
          <a:r>
            <a:rPr lang="en-US" smtClean="0">
              <a:latin typeface="Calibri"/>
              <a:ea typeface="ＭＳ Ｐゴシック"/>
              <a:cs typeface="Calibri"/>
            </a:rPr>
            <a:t>Hiring Manager Self-Assessment</a:t>
          </a:r>
          <a:endParaRPr lang="en-US"/>
        </a:p>
      </dgm:t>
    </dgm:pt>
    <dgm:pt modelId="{11D22E0B-8411-4538-B627-ECA953F38EEF}" type="parTrans" cxnId="{9792B9A5-BA69-4AC0-920A-B6B4EA412B7A}">
      <dgm:prSet/>
      <dgm:spPr/>
      <dgm:t>
        <a:bodyPr/>
        <a:lstStyle/>
        <a:p>
          <a:endParaRPr lang="en-US"/>
        </a:p>
      </dgm:t>
    </dgm:pt>
    <dgm:pt modelId="{77C4DF3B-01E3-4EDA-A05A-2AB6D6701095}" type="sibTrans" cxnId="{9792B9A5-BA69-4AC0-920A-B6B4EA412B7A}">
      <dgm:prSet/>
      <dgm:spPr/>
      <dgm:t>
        <a:bodyPr/>
        <a:lstStyle/>
        <a:p>
          <a:endParaRPr lang="en-US"/>
        </a:p>
      </dgm:t>
    </dgm:pt>
    <dgm:pt modelId="{E4025B87-E84E-4715-8266-8C235006E313}" type="pres">
      <dgm:prSet presAssocID="{426E97F7-C95F-4C33-B569-C4B30C59AA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37B69D-D927-4DF3-8C0A-5E547EE5859C}" type="pres">
      <dgm:prSet presAssocID="{28BB29CC-A7A8-4DEC-9492-5B5CAA9EBA9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CD618-5F7B-4950-937B-B40737559804}" type="pres">
      <dgm:prSet presAssocID="{0F0198AC-9C24-4F2A-B0BD-860BCBEFCA6B}" presName="spacer" presStyleCnt="0"/>
      <dgm:spPr/>
      <dgm:t>
        <a:bodyPr/>
        <a:lstStyle/>
        <a:p>
          <a:endParaRPr lang="en-US"/>
        </a:p>
      </dgm:t>
    </dgm:pt>
    <dgm:pt modelId="{95F61C62-BCA4-450C-A179-3C8F3E904774}" type="pres">
      <dgm:prSet presAssocID="{4EC783D5-7297-4C90-9249-F6CEF30529A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BE34B-2EAE-4F5B-9B25-5C737C554A26}" type="pres">
      <dgm:prSet presAssocID="{77C4DF3B-01E3-4EDA-A05A-2AB6D6701095}" presName="spacer" presStyleCnt="0"/>
      <dgm:spPr/>
      <dgm:t>
        <a:bodyPr/>
        <a:lstStyle/>
        <a:p>
          <a:endParaRPr lang="en-US"/>
        </a:p>
      </dgm:t>
    </dgm:pt>
    <dgm:pt modelId="{18D227E1-2D14-4A2D-9695-F0909A698355}" type="pres">
      <dgm:prSet presAssocID="{61321ABD-2E98-4E46-A024-E6146247BF6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F29DD-4850-4C5B-A5BE-26663566FDDC}" type="pres">
      <dgm:prSet presAssocID="{CB1A6B8C-4380-4218-A885-1C76A1DE0BA0}" presName="spacer" presStyleCnt="0"/>
      <dgm:spPr/>
      <dgm:t>
        <a:bodyPr/>
        <a:lstStyle/>
        <a:p>
          <a:endParaRPr lang="en-US"/>
        </a:p>
      </dgm:t>
    </dgm:pt>
    <dgm:pt modelId="{F561B6A3-79F2-48B0-A421-ECFF7905CA2C}" type="pres">
      <dgm:prSet presAssocID="{21E0CD64-51E7-4B35-B3D9-3F532C000E6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0394C-3E5A-4968-A872-9815D8B6FE55}" type="pres">
      <dgm:prSet presAssocID="{8F33797A-5B5A-4777-A970-6310C29C6BA6}" presName="spacer" presStyleCnt="0"/>
      <dgm:spPr/>
      <dgm:t>
        <a:bodyPr/>
        <a:lstStyle/>
        <a:p>
          <a:endParaRPr lang="en-US"/>
        </a:p>
      </dgm:t>
    </dgm:pt>
    <dgm:pt modelId="{F0903D75-A69D-49DE-A5C4-C23CBD888287}" type="pres">
      <dgm:prSet presAssocID="{5E02EC68-5E6C-4A72-A113-12D0D880E10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6FDF0-D6C5-4AC8-92F2-46EEABEE6A92}" type="pres">
      <dgm:prSet presAssocID="{B1C262BD-A103-4029-8122-3E3883F1D621}" presName="spacer" presStyleCnt="0"/>
      <dgm:spPr/>
      <dgm:t>
        <a:bodyPr/>
        <a:lstStyle/>
        <a:p>
          <a:endParaRPr lang="en-US"/>
        </a:p>
      </dgm:t>
    </dgm:pt>
    <dgm:pt modelId="{7BDF49E5-4D9E-42C4-AFFE-767B0C89EB2A}" type="pres">
      <dgm:prSet presAssocID="{24944AD4-B2F6-4D27-B0BB-A85430684A3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6AA8F-A079-45E5-A0D0-F2957B95EC2B}" type="pres">
      <dgm:prSet presAssocID="{85CCFE0E-F5C2-4810-A851-A7660415F2F7}" presName="spacer" presStyleCnt="0"/>
      <dgm:spPr/>
      <dgm:t>
        <a:bodyPr/>
        <a:lstStyle/>
        <a:p>
          <a:endParaRPr lang="en-US"/>
        </a:p>
      </dgm:t>
    </dgm:pt>
    <dgm:pt modelId="{9D7C0E5D-A58A-4C34-801A-8159E1C538C3}" type="pres">
      <dgm:prSet presAssocID="{4F35F330-D7FF-453E-A157-70E9044AB92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967638-629B-934D-82DB-BA8F21C868C3}" type="presOf" srcId="{28BB29CC-A7A8-4DEC-9492-5B5CAA9EBA99}" destId="{4037B69D-D927-4DF3-8C0A-5E547EE5859C}" srcOrd="0" destOrd="0" presId="urn:microsoft.com/office/officeart/2005/8/layout/vList2"/>
    <dgm:cxn modelId="{F9C0D4E8-EF1D-6044-AA7F-AC8BB03498E2}" type="presOf" srcId="{5E02EC68-5E6C-4A72-A113-12D0D880E103}" destId="{F0903D75-A69D-49DE-A5C4-C23CBD888287}" srcOrd="0" destOrd="0" presId="urn:microsoft.com/office/officeart/2005/8/layout/vList2"/>
    <dgm:cxn modelId="{A2BFEA94-6AAF-194D-B941-3EB558282A7F}" type="presOf" srcId="{24944AD4-B2F6-4D27-B0BB-A85430684A3C}" destId="{7BDF49E5-4D9E-42C4-AFFE-767B0C89EB2A}" srcOrd="0" destOrd="0" presId="urn:microsoft.com/office/officeart/2005/8/layout/vList2"/>
    <dgm:cxn modelId="{13CEC2CA-2AB8-4CF6-BDA0-2743D23866D3}" srcId="{426E97F7-C95F-4C33-B569-C4B30C59AA00}" destId="{24944AD4-B2F6-4D27-B0BB-A85430684A3C}" srcOrd="5" destOrd="0" parTransId="{57777B7A-E7AB-4377-818F-B050120C292A}" sibTransId="{85CCFE0E-F5C2-4810-A851-A7660415F2F7}"/>
    <dgm:cxn modelId="{8B08E3AF-678E-4952-8B28-FB595CE81B9C}" srcId="{426E97F7-C95F-4C33-B569-C4B30C59AA00}" destId="{21E0CD64-51E7-4B35-B3D9-3F532C000E68}" srcOrd="3" destOrd="0" parTransId="{5A6F2E92-D278-41EF-B7FA-8CC62325DDA6}" sibTransId="{8F33797A-5B5A-4777-A970-6310C29C6BA6}"/>
    <dgm:cxn modelId="{0541B6CD-EE78-0F4D-925F-C676361F68B0}" type="presOf" srcId="{4EC783D5-7297-4C90-9249-F6CEF30529A3}" destId="{95F61C62-BCA4-450C-A179-3C8F3E904774}" srcOrd="0" destOrd="0" presId="urn:microsoft.com/office/officeart/2005/8/layout/vList2"/>
    <dgm:cxn modelId="{417498F9-41CF-404E-BAA7-DFE234774345}" type="presOf" srcId="{61321ABD-2E98-4E46-A024-E6146247BF68}" destId="{18D227E1-2D14-4A2D-9695-F0909A698355}" srcOrd="0" destOrd="0" presId="urn:microsoft.com/office/officeart/2005/8/layout/vList2"/>
    <dgm:cxn modelId="{9ABF50AE-EB3A-D74F-A054-75EAE95DD624}" type="presOf" srcId="{4F35F330-D7FF-453E-A157-70E9044AB923}" destId="{9D7C0E5D-A58A-4C34-801A-8159E1C538C3}" srcOrd="0" destOrd="0" presId="urn:microsoft.com/office/officeart/2005/8/layout/vList2"/>
    <dgm:cxn modelId="{E8B3B6BE-9B58-43A6-8BF8-E5A6DF0FE5B7}" srcId="{426E97F7-C95F-4C33-B569-C4B30C59AA00}" destId="{61321ABD-2E98-4E46-A024-E6146247BF68}" srcOrd="2" destOrd="0" parTransId="{1D0CEB02-8B8A-4167-9AED-A4CE18F14C09}" sibTransId="{CB1A6B8C-4380-4218-A885-1C76A1DE0BA0}"/>
    <dgm:cxn modelId="{3383C17A-C748-834D-89C8-085EEBBD280C}" type="presOf" srcId="{21E0CD64-51E7-4B35-B3D9-3F532C000E68}" destId="{F561B6A3-79F2-48B0-A421-ECFF7905CA2C}" srcOrd="0" destOrd="0" presId="urn:microsoft.com/office/officeart/2005/8/layout/vList2"/>
    <dgm:cxn modelId="{2844B55D-A002-4985-B194-C68D68B8809D}" srcId="{426E97F7-C95F-4C33-B569-C4B30C59AA00}" destId="{4F35F330-D7FF-453E-A157-70E9044AB923}" srcOrd="6" destOrd="0" parTransId="{A7363B09-1A4F-409F-9F97-C14932C0ABF9}" sibTransId="{45D95D3D-C70E-491D-838E-AFBFEF9C3600}"/>
    <dgm:cxn modelId="{939203C6-9FDB-B64A-8387-BBDA538ABA20}" type="presOf" srcId="{426E97F7-C95F-4C33-B569-C4B30C59AA00}" destId="{E4025B87-E84E-4715-8266-8C235006E313}" srcOrd="0" destOrd="0" presId="urn:microsoft.com/office/officeart/2005/8/layout/vList2"/>
    <dgm:cxn modelId="{D5054630-E457-44DE-812B-CCE0C322DB3A}" srcId="{426E97F7-C95F-4C33-B569-C4B30C59AA00}" destId="{5E02EC68-5E6C-4A72-A113-12D0D880E103}" srcOrd="4" destOrd="0" parTransId="{191F15F2-6FDB-442B-ABD7-657F91B9594E}" sibTransId="{B1C262BD-A103-4029-8122-3E3883F1D621}"/>
    <dgm:cxn modelId="{9792B9A5-BA69-4AC0-920A-B6B4EA412B7A}" srcId="{426E97F7-C95F-4C33-B569-C4B30C59AA00}" destId="{4EC783D5-7297-4C90-9249-F6CEF30529A3}" srcOrd="1" destOrd="0" parTransId="{11D22E0B-8411-4538-B627-ECA953F38EEF}" sibTransId="{77C4DF3B-01E3-4EDA-A05A-2AB6D6701095}"/>
    <dgm:cxn modelId="{724D226E-B363-4AD6-B1AA-F12F7FB09DC9}" srcId="{426E97F7-C95F-4C33-B569-C4B30C59AA00}" destId="{28BB29CC-A7A8-4DEC-9492-5B5CAA9EBA99}" srcOrd="0" destOrd="0" parTransId="{2706AEFE-B1D6-4152-A4EA-342CE29681D1}" sibTransId="{0F0198AC-9C24-4F2A-B0BD-860BCBEFCA6B}"/>
    <dgm:cxn modelId="{9569E03D-65BA-E448-A75C-8AE1D3F014AE}" type="presParOf" srcId="{E4025B87-E84E-4715-8266-8C235006E313}" destId="{4037B69D-D927-4DF3-8C0A-5E547EE5859C}" srcOrd="0" destOrd="0" presId="urn:microsoft.com/office/officeart/2005/8/layout/vList2"/>
    <dgm:cxn modelId="{95466E23-37CC-5049-A6FF-99577B658E2A}" type="presParOf" srcId="{E4025B87-E84E-4715-8266-8C235006E313}" destId="{903CD618-5F7B-4950-937B-B40737559804}" srcOrd="1" destOrd="0" presId="urn:microsoft.com/office/officeart/2005/8/layout/vList2"/>
    <dgm:cxn modelId="{7C8E7FD7-8052-3948-88D2-610A72DE5271}" type="presParOf" srcId="{E4025B87-E84E-4715-8266-8C235006E313}" destId="{95F61C62-BCA4-450C-A179-3C8F3E904774}" srcOrd="2" destOrd="0" presId="urn:microsoft.com/office/officeart/2005/8/layout/vList2"/>
    <dgm:cxn modelId="{853D80F2-BFA2-D944-91BA-64CDA543BE6D}" type="presParOf" srcId="{E4025B87-E84E-4715-8266-8C235006E313}" destId="{F92BE34B-2EAE-4F5B-9B25-5C737C554A26}" srcOrd="3" destOrd="0" presId="urn:microsoft.com/office/officeart/2005/8/layout/vList2"/>
    <dgm:cxn modelId="{53FB2B56-F5CE-594B-87BE-D2E12DD23344}" type="presParOf" srcId="{E4025B87-E84E-4715-8266-8C235006E313}" destId="{18D227E1-2D14-4A2D-9695-F0909A698355}" srcOrd="4" destOrd="0" presId="urn:microsoft.com/office/officeart/2005/8/layout/vList2"/>
    <dgm:cxn modelId="{56B953B4-F63A-EB4A-B77D-A7F9B4E382F9}" type="presParOf" srcId="{E4025B87-E84E-4715-8266-8C235006E313}" destId="{4FEF29DD-4850-4C5B-A5BE-26663566FDDC}" srcOrd="5" destOrd="0" presId="urn:microsoft.com/office/officeart/2005/8/layout/vList2"/>
    <dgm:cxn modelId="{644E78C1-C91C-3A4E-A489-3C2E59F05242}" type="presParOf" srcId="{E4025B87-E84E-4715-8266-8C235006E313}" destId="{F561B6A3-79F2-48B0-A421-ECFF7905CA2C}" srcOrd="6" destOrd="0" presId="urn:microsoft.com/office/officeart/2005/8/layout/vList2"/>
    <dgm:cxn modelId="{C9CF8C1C-5292-FD44-A6B0-A86719D27DB1}" type="presParOf" srcId="{E4025B87-E84E-4715-8266-8C235006E313}" destId="{EDA0394C-3E5A-4968-A872-9815D8B6FE55}" srcOrd="7" destOrd="0" presId="urn:microsoft.com/office/officeart/2005/8/layout/vList2"/>
    <dgm:cxn modelId="{4988544F-8B10-9641-8856-210B61D30662}" type="presParOf" srcId="{E4025B87-E84E-4715-8266-8C235006E313}" destId="{F0903D75-A69D-49DE-A5C4-C23CBD888287}" srcOrd="8" destOrd="0" presId="urn:microsoft.com/office/officeart/2005/8/layout/vList2"/>
    <dgm:cxn modelId="{108AA009-75C2-3944-8E62-900669E5F0A9}" type="presParOf" srcId="{E4025B87-E84E-4715-8266-8C235006E313}" destId="{0816FDF0-D6C5-4AC8-92F2-46EEABEE6A92}" srcOrd="9" destOrd="0" presId="urn:microsoft.com/office/officeart/2005/8/layout/vList2"/>
    <dgm:cxn modelId="{D50172C5-DD29-B740-A786-10744E6E2053}" type="presParOf" srcId="{E4025B87-E84E-4715-8266-8C235006E313}" destId="{7BDF49E5-4D9E-42C4-AFFE-767B0C89EB2A}" srcOrd="10" destOrd="0" presId="urn:microsoft.com/office/officeart/2005/8/layout/vList2"/>
    <dgm:cxn modelId="{654792B1-8324-7140-9F83-41E3C6A75DFF}" type="presParOf" srcId="{E4025B87-E84E-4715-8266-8C235006E313}" destId="{4ED6AA8F-A079-45E5-A0D0-F2957B95EC2B}" srcOrd="11" destOrd="0" presId="urn:microsoft.com/office/officeart/2005/8/layout/vList2"/>
    <dgm:cxn modelId="{AE2D20D9-9F85-8441-95C4-A8716ACAFC38}" type="presParOf" srcId="{E4025B87-E84E-4715-8266-8C235006E313}" destId="{9D7C0E5D-A58A-4C34-801A-8159E1C538C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7B69D-D927-4DF3-8C0A-5E547EE5859C}">
      <dsp:nvSpPr>
        <dsp:cNvPr id="0" name=""/>
        <dsp:cNvSpPr/>
      </dsp:nvSpPr>
      <dsp:spPr>
        <a:xfrm>
          <a:off x="0" y="56343"/>
          <a:ext cx="6815667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Quick </a:t>
          </a:r>
          <a:r>
            <a:rPr lang="en-US" sz="3100" kern="1200" smtClean="0">
              <a:latin typeface="Calibri"/>
              <a:ea typeface="ＭＳ Ｐゴシック"/>
              <a:cs typeface="Calibri"/>
            </a:rPr>
            <a:t>Reads</a:t>
          </a:r>
          <a:endParaRPr lang="en-US" sz="3100" kern="1200" dirty="0">
            <a:latin typeface="Calibri"/>
            <a:ea typeface="ＭＳ Ｐゴシック"/>
            <a:cs typeface="Calibri"/>
          </a:endParaRPr>
        </a:p>
      </dsp:txBody>
      <dsp:txXfrm>
        <a:off x="36296" y="92639"/>
        <a:ext cx="6743075" cy="670943"/>
      </dsp:txXfrm>
    </dsp:sp>
    <dsp:sp modelId="{95F61C62-BCA4-450C-A179-3C8F3E904774}">
      <dsp:nvSpPr>
        <dsp:cNvPr id="0" name=""/>
        <dsp:cNvSpPr/>
      </dsp:nvSpPr>
      <dsp:spPr>
        <a:xfrm>
          <a:off x="0" y="889158"/>
          <a:ext cx="6815667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>
              <a:latin typeface="Calibri"/>
              <a:ea typeface="ＭＳ Ｐゴシック"/>
              <a:cs typeface="Calibri"/>
            </a:rPr>
            <a:t>Hiring Manager Self-Assessment</a:t>
          </a:r>
          <a:endParaRPr lang="en-US" sz="3100" kern="1200"/>
        </a:p>
      </dsp:txBody>
      <dsp:txXfrm>
        <a:off x="36296" y="925454"/>
        <a:ext cx="6743075" cy="670943"/>
      </dsp:txXfrm>
    </dsp:sp>
    <dsp:sp modelId="{18D227E1-2D14-4A2D-9695-F0909A698355}">
      <dsp:nvSpPr>
        <dsp:cNvPr id="0" name=""/>
        <dsp:cNvSpPr/>
      </dsp:nvSpPr>
      <dsp:spPr>
        <a:xfrm>
          <a:off x="0" y="1721974"/>
          <a:ext cx="6815667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>
              <a:latin typeface="Calibri"/>
              <a:ea typeface="ＭＳ Ｐゴシック"/>
              <a:cs typeface="Calibri"/>
            </a:rPr>
            <a:t>Inclusive Teacher Hiring Toolkit</a:t>
          </a:r>
          <a:endParaRPr lang="en-US" sz="3100" kern="1200">
            <a:latin typeface="Calibri"/>
            <a:cs typeface="Calibri"/>
          </a:endParaRPr>
        </a:p>
      </dsp:txBody>
      <dsp:txXfrm>
        <a:off x="36296" y="1758270"/>
        <a:ext cx="6743075" cy="670943"/>
      </dsp:txXfrm>
    </dsp:sp>
    <dsp:sp modelId="{F561B6A3-79F2-48B0-A421-ECFF7905CA2C}">
      <dsp:nvSpPr>
        <dsp:cNvPr id="0" name=""/>
        <dsp:cNvSpPr/>
      </dsp:nvSpPr>
      <dsp:spPr>
        <a:xfrm>
          <a:off x="0" y="2554789"/>
          <a:ext cx="6815667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>
              <a:latin typeface="Calibri"/>
              <a:ea typeface="ＭＳ Ｐゴシック"/>
              <a:cs typeface="Calibri"/>
            </a:rPr>
            <a:t>Structured Interviewing Guide</a:t>
          </a:r>
          <a:endParaRPr lang="en-US" sz="3100" kern="1200">
            <a:latin typeface="Calibri"/>
            <a:cs typeface="Calibri"/>
          </a:endParaRPr>
        </a:p>
      </dsp:txBody>
      <dsp:txXfrm>
        <a:off x="36296" y="2591085"/>
        <a:ext cx="6743075" cy="670943"/>
      </dsp:txXfrm>
    </dsp:sp>
    <dsp:sp modelId="{F0903D75-A69D-49DE-A5C4-C23CBD888287}">
      <dsp:nvSpPr>
        <dsp:cNvPr id="0" name=""/>
        <dsp:cNvSpPr/>
      </dsp:nvSpPr>
      <dsp:spPr>
        <a:xfrm>
          <a:off x="0" y="3387604"/>
          <a:ext cx="6815667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>
              <a:latin typeface="Calibri"/>
              <a:ea typeface="ＭＳ Ｐゴシック"/>
              <a:cs typeface="Calibri"/>
            </a:rPr>
            <a:t>Self-Paced Module</a:t>
          </a:r>
          <a:endParaRPr lang="en-US" sz="3100" kern="1200">
            <a:latin typeface="Calibri"/>
            <a:ea typeface="ＭＳ Ｐゴシック"/>
            <a:cs typeface="Calibri"/>
          </a:endParaRPr>
        </a:p>
      </dsp:txBody>
      <dsp:txXfrm>
        <a:off x="36296" y="3423900"/>
        <a:ext cx="6743075" cy="670943"/>
      </dsp:txXfrm>
    </dsp:sp>
    <dsp:sp modelId="{7BDF49E5-4D9E-42C4-AFFE-767B0C89EB2A}">
      <dsp:nvSpPr>
        <dsp:cNvPr id="0" name=""/>
        <dsp:cNvSpPr/>
      </dsp:nvSpPr>
      <dsp:spPr>
        <a:xfrm>
          <a:off x="0" y="4220419"/>
          <a:ext cx="6815667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>
              <a:latin typeface="Calibri"/>
              <a:ea typeface="ＭＳ Ｐゴシック"/>
              <a:cs typeface="Calibri"/>
            </a:rPr>
            <a:t>Onboarding</a:t>
          </a:r>
          <a:endParaRPr lang="en-US" sz="3100" kern="1200">
            <a:latin typeface="Calibri"/>
            <a:ea typeface="ＭＳ Ｐゴシック"/>
            <a:cs typeface="Calibri"/>
          </a:endParaRPr>
        </a:p>
      </dsp:txBody>
      <dsp:txXfrm>
        <a:off x="36296" y="4256715"/>
        <a:ext cx="6743075" cy="670943"/>
      </dsp:txXfrm>
    </dsp:sp>
    <dsp:sp modelId="{9D7C0E5D-A58A-4C34-801A-8159E1C538C3}">
      <dsp:nvSpPr>
        <dsp:cNvPr id="0" name=""/>
        <dsp:cNvSpPr/>
      </dsp:nvSpPr>
      <dsp:spPr>
        <a:xfrm>
          <a:off x="0" y="5053234"/>
          <a:ext cx="6815667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>
              <a:latin typeface="Calibri"/>
              <a:ea typeface="ＭＳ Ｐゴシック"/>
              <a:cs typeface="Calibri"/>
            </a:rPr>
            <a:t>HR Roadmap</a:t>
          </a:r>
          <a:endParaRPr lang="en-US" sz="3100" kern="1200">
            <a:latin typeface="Arial"/>
            <a:ea typeface="ＭＳ Ｐゴシック"/>
            <a:cs typeface="Arial"/>
          </a:endParaRPr>
        </a:p>
      </dsp:txBody>
      <dsp:txXfrm>
        <a:off x="36296" y="5089530"/>
        <a:ext cx="6743075" cy="67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3516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3546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C2830-012E-4B9C-A910-ECCC2F2F61E3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63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956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769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74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51F-2915-41B6-AB3C-1F6A2E7AC9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86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ac404e174_6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3ac404e174_6_5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18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7f37ffafe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7f37ffafe6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17f37ffafe6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6382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8129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894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sz="4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ycdoetrq.zendesk.com/hc/en-us/categories/5997507580315-Inclusive-Teacher-Recruitment-Hiring-Initiative-ITRHI-" TargetMode="Externa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" descr="NYC Men Teach"/>
          <p:cNvPicPr preferRelativeResize="0"/>
          <p:nvPr/>
        </p:nvPicPr>
        <p:blipFill rotWithShape="1">
          <a:blip r:embed="rId3">
            <a:alphaModFix/>
          </a:blip>
          <a:srcRect t="18999" b="18167"/>
          <a:stretch/>
        </p:blipFill>
        <p:spPr>
          <a:xfrm>
            <a:off x="1" y="0"/>
            <a:ext cx="12191996" cy="502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0" y="5719500"/>
            <a:ext cx="1489200" cy="113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6625" tIns="86625" rIns="86625" bIns="866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0" y="4864899"/>
            <a:ext cx="12192000" cy="19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15500" tIns="115500" rIns="115500" bIns="1155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endParaRPr sz="3333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0" y="4252833"/>
            <a:ext cx="12192000" cy="1638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60925" rIns="121900" bIns="12150" anchor="ctr" anchorCtr="0">
            <a:noAutofit/>
          </a:bodyPr>
          <a:lstStyle/>
          <a:p>
            <a:pPr lvl="0">
              <a:buClr>
                <a:srgbClr val="FFC000"/>
              </a:buClr>
              <a:buSzPts val="1125"/>
            </a:pPr>
            <a:r>
              <a:rPr lang="en-US" sz="6000" dirty="0">
                <a:solidFill>
                  <a:srgbClr val="EB5A23"/>
                </a:solidFill>
                <a:latin typeface="Barlow Medium"/>
                <a:ea typeface="Barlow Medium"/>
                <a:cs typeface="Barlow Medium"/>
                <a:sym typeface="Barlow Medium"/>
              </a:rPr>
              <a:t>NYC MEN TEACH</a:t>
            </a:r>
            <a:r>
              <a:rPr lang="en-US" sz="6400" dirty="0">
                <a:solidFill>
                  <a:srgbClr val="FFC000"/>
                </a:solidFill>
                <a:latin typeface="Barlow"/>
                <a:ea typeface="Barlow"/>
                <a:cs typeface="Barlow"/>
                <a:sym typeface="Barlow"/>
              </a:rPr>
              <a:t/>
            </a:r>
            <a:br>
              <a:rPr lang="en-US" sz="6400" dirty="0">
                <a:solidFill>
                  <a:srgbClr val="FFC000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en-US" sz="3200" dirty="0" smtClean="0">
                <a:solidFill>
                  <a:schemeClr val="lt1"/>
                </a:solidFill>
                <a:latin typeface="Barlow"/>
                <a:ea typeface="Barlow"/>
                <a:cs typeface="Barlow"/>
              </a:rPr>
              <a:t>Building </a:t>
            </a:r>
            <a:r>
              <a:rPr lang="en-US" sz="3200" dirty="0">
                <a:solidFill>
                  <a:schemeClr val="lt1"/>
                </a:solidFill>
                <a:latin typeface="Barlow"/>
                <a:ea typeface="Barlow"/>
                <a:cs typeface="Barlow"/>
              </a:rPr>
              <a:t>Pathways for Men of Color into the Teaching Profession</a:t>
            </a:r>
            <a:endParaRPr sz="3200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125"/>
              <a:buFont typeface="Calibri"/>
              <a:buNone/>
            </a:pPr>
            <a:endParaRPr sz="1867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04" name="Google Shape;104;p1" descr="\\Chgoldfs\dmhhs\Before 2014\Young Men's Initiative\Communications and Media\Logos\YoungMensInitiative\YoungMensInitiative\YoungMensInitiative_NYC_logo_2c\png\YoungMensInitiative_NYC_logo_2c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1285" y="6205283"/>
            <a:ext cx="3089401" cy="4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5386" y="5947383"/>
            <a:ext cx="1887581" cy="82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4216" y="5891234"/>
            <a:ext cx="1399651" cy="93236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7;p8"/>
          <p:cNvSpPr/>
          <p:nvPr/>
        </p:nvSpPr>
        <p:spPr>
          <a:xfrm>
            <a:off x="-1" y="-9446"/>
            <a:ext cx="12192001" cy="106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136649"/>
            <a:ext cx="10515600" cy="1325563"/>
          </a:xfrm>
        </p:spPr>
        <p:txBody>
          <a:bodyPr>
            <a:normAutofit/>
          </a:bodyPr>
          <a:lstStyle/>
          <a:p>
            <a:pPr algn="ctr">
              <a:buSzPts val="4400"/>
            </a:pPr>
            <a:r>
              <a:rPr lang="en-US" sz="3700" b="1" dirty="0" smtClean="0">
                <a:solidFill>
                  <a:schemeClr val="lt1"/>
                </a:solidFill>
                <a:latin typeface="Barlow"/>
                <a:ea typeface="Barlow"/>
                <a:cs typeface="Barlow"/>
              </a:rPr>
              <a:t>Community </a:t>
            </a:r>
            <a:r>
              <a:rPr lang="en-US" sz="3700" b="1" dirty="0">
                <a:solidFill>
                  <a:schemeClr val="lt1"/>
                </a:solidFill>
                <a:latin typeface="Barlow"/>
                <a:ea typeface="Barlow"/>
                <a:cs typeface="Barlow"/>
              </a:rPr>
              <a:t>Events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34762" y="6280997"/>
            <a:ext cx="158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8" name="Google Shape;399;p87" descr="IMG_0427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8916" y="1223500"/>
            <a:ext cx="3219179" cy="225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5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2250" y="3843875"/>
            <a:ext cx="2661015" cy="23090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92DE7F-A53A-46D4-9B65-A8185471039C}"/>
              </a:ext>
            </a:extLst>
          </p:cNvPr>
          <p:cNvSpPr txBox="1"/>
          <p:nvPr/>
        </p:nvSpPr>
        <p:spPr>
          <a:xfrm>
            <a:off x="626853" y="1403230"/>
            <a:ext cx="5474897" cy="427809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/>
                <a:ea typeface="ＭＳ Ｐゴシック"/>
                <a:cs typeface="Arial"/>
              </a:rPr>
              <a:t>Local, community based events create networking and cohort building opportunities, while supporting candidates to find their path to the classroom. Annually, the team hosts:</a:t>
            </a:r>
            <a:endParaRPr lang="en-US" sz="1600">
              <a:cs typeface="Arial" charset="0"/>
            </a:endParaRPr>
          </a:p>
          <a:p>
            <a:endParaRPr lang="en-US" sz="1600">
              <a:cs typeface="Arial"/>
            </a:endParaRPr>
          </a:p>
          <a:p>
            <a:r>
              <a:rPr lang="en-US" sz="1600" b="1">
                <a:latin typeface="Arial"/>
                <a:ea typeface="ＭＳ Ｐゴシック"/>
                <a:cs typeface="Arial"/>
              </a:rPr>
              <a:t>~20 </a:t>
            </a:r>
            <a:r>
              <a:rPr lang="en-US" sz="1600">
                <a:latin typeface="Arial"/>
                <a:ea typeface="ＭＳ Ｐゴシック"/>
                <a:cs typeface="Arial"/>
              </a:rPr>
              <a:t>Pathway Events – designed to help candidates identify the best teacher preparation program for their needs, hosted in The Bronx and Brooklyn</a:t>
            </a:r>
            <a:endParaRPr lang="en-US" sz="1600">
              <a:cs typeface="Arial"/>
            </a:endParaRPr>
          </a:p>
          <a:p>
            <a:endParaRPr lang="en-US" sz="1600">
              <a:cs typeface="Arial"/>
            </a:endParaRPr>
          </a:p>
          <a:p>
            <a:r>
              <a:rPr lang="en-US" sz="1600" b="1">
                <a:latin typeface="Arial"/>
                <a:ea typeface="ＭＳ Ｐゴシック"/>
                <a:cs typeface="Arial"/>
              </a:rPr>
              <a:t>12 </a:t>
            </a:r>
            <a:r>
              <a:rPr lang="en-US" sz="1600">
                <a:latin typeface="Arial"/>
                <a:ea typeface="ＭＳ Ｐゴシック"/>
                <a:cs typeface="Arial"/>
              </a:rPr>
              <a:t>Monthly Third Thursday Events to bring together current teachers with aspiring teachers for network and community building </a:t>
            </a:r>
            <a:endParaRPr lang="en-US">
              <a:cs typeface="Arial"/>
            </a:endParaRPr>
          </a:p>
          <a:p>
            <a:endParaRPr lang="en-US" sz="1600">
              <a:cs typeface="Arial"/>
            </a:endParaRPr>
          </a:p>
          <a:p>
            <a:r>
              <a:rPr lang="en-US" sz="1600" b="1">
                <a:latin typeface="Arial"/>
                <a:ea typeface="ＭＳ Ｐゴシック"/>
                <a:cs typeface="Arial"/>
              </a:rPr>
              <a:t>4-5 </a:t>
            </a:r>
            <a:r>
              <a:rPr lang="en-US" sz="1600">
                <a:latin typeface="Arial"/>
                <a:ea typeface="ＭＳ Ｐゴシック"/>
                <a:cs typeface="Arial"/>
              </a:rPr>
              <a:t>Partnership Events</a:t>
            </a:r>
            <a:endParaRPr lang="en-US" sz="1600">
              <a:cs typeface="Arial"/>
            </a:endParaRPr>
          </a:p>
          <a:p>
            <a:endParaRPr lang="en-US" sz="1600">
              <a:cs typeface="Arial"/>
            </a:endParaRPr>
          </a:p>
          <a:p>
            <a:endParaRPr lang="en-US" sz="1600">
              <a:cs typeface="Arial"/>
            </a:endParaRPr>
          </a:p>
          <a:p>
            <a:endParaRPr lang="en-US" sz="1600">
              <a:cs typeface="Arial"/>
            </a:endParaRPr>
          </a:p>
        </p:txBody>
      </p:sp>
      <p:pic>
        <p:nvPicPr>
          <p:cNvPr id="4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82EDB788-0490-47FB-8720-23C4D43E3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493" y="2934924"/>
            <a:ext cx="2196861" cy="2167094"/>
          </a:xfrm>
          <a:prstGeom prst="rect">
            <a:avLst/>
          </a:prstGeom>
        </p:spPr>
      </p:pic>
      <p:pic>
        <p:nvPicPr>
          <p:cNvPr id="6" name="Picture 6" descr="A large crowd of people in a room&#10;&#10;Description generated with very high confidence">
            <a:extLst>
              <a:ext uri="{FF2B5EF4-FFF2-40B4-BE49-F238E27FC236}">
                <a16:creationId xmlns:a16="http://schemas.microsoft.com/office/drawing/2014/main" xmlns="" id="{65A5A1CD-79CE-4B78-AFA9-47DEEE7C8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249" y="4338339"/>
            <a:ext cx="2930105" cy="19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7;p8"/>
          <p:cNvSpPr/>
          <p:nvPr/>
        </p:nvSpPr>
        <p:spPr>
          <a:xfrm>
            <a:off x="0" y="15251"/>
            <a:ext cx="12192000" cy="106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BF993-DD64-4A54-B309-F883D3C7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26" y="-161229"/>
            <a:ext cx="10515600" cy="1325563"/>
          </a:xfrm>
        </p:spPr>
        <p:txBody>
          <a:bodyPr>
            <a:normAutofit/>
          </a:bodyPr>
          <a:lstStyle/>
          <a:p>
            <a:pPr algn="ctr">
              <a:buSzPts val="4400"/>
            </a:pPr>
            <a:r>
              <a:rPr lang="en-US" sz="3700" b="1" dirty="0" smtClean="0">
                <a:solidFill>
                  <a:schemeClr val="lt1"/>
                </a:solidFill>
                <a:latin typeface="Barlow"/>
                <a:ea typeface="Barlow"/>
                <a:cs typeface="Barlow"/>
              </a:rPr>
              <a:t>Advertising</a:t>
            </a:r>
            <a:endParaRPr lang="en-US" sz="3700" b="1" dirty="0">
              <a:solidFill>
                <a:schemeClr val="lt1"/>
              </a:solidFill>
              <a:latin typeface="Barlow"/>
              <a:ea typeface="Barlow"/>
              <a:cs typeface="Barlow"/>
            </a:endParaRPr>
          </a:p>
        </p:txBody>
      </p:sp>
      <p:pic>
        <p:nvPicPr>
          <p:cNvPr id="5" name="Google Shape;384;p85" descr="A close up of a person&#10;&#10;Description generated with high confidence">
            <a:extLst>
              <a:ext uri="{FF2B5EF4-FFF2-40B4-BE49-F238E27FC236}">
                <a16:creationId xmlns:a16="http://schemas.microsoft.com/office/drawing/2014/main" xmlns="" id="{9A9CB1ED-8060-4B04-A1AB-21F9BCF367F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35346" y="1495218"/>
            <a:ext cx="2009931" cy="217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97;p29" descr="Screen Shot 2016-09-28 at 5.58.59 AM.png">
            <a:extLst>
              <a:ext uri="{FF2B5EF4-FFF2-40B4-BE49-F238E27FC236}">
                <a16:creationId xmlns:a16="http://schemas.microsoft.com/office/drawing/2014/main" xmlns="" id="{6CF23AB6-3D01-42AB-B505-8C10FB87B5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0411" t="13996" r="20340" b="13931"/>
          <a:stretch/>
        </p:blipFill>
        <p:spPr>
          <a:xfrm>
            <a:off x="635158" y="1459583"/>
            <a:ext cx="3539204" cy="22325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D43BDF-4D41-4AF0-9096-5A97BA8C61B7}"/>
              </a:ext>
            </a:extLst>
          </p:cNvPr>
          <p:cNvSpPr/>
          <p:nvPr/>
        </p:nvSpPr>
        <p:spPr>
          <a:xfrm>
            <a:off x="1651000" y="4458606"/>
            <a:ext cx="8801100" cy="1200329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lvl="1" algn="ctr"/>
            <a:r>
              <a:rPr lang="en-US" b="1" i="1">
                <a:latin typeface="Arial"/>
                <a:ea typeface="ＭＳ Ｐゴシック"/>
                <a:cs typeface="Arial"/>
              </a:rPr>
              <a:t>High quality content in targeted advertising helped make a clear invitation to men of color that we want them in the classroom </a:t>
            </a:r>
          </a:p>
        </p:txBody>
      </p:sp>
      <p:pic>
        <p:nvPicPr>
          <p:cNvPr id="3" name="Picture 3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xmlns="" id="{18661607-20A7-4EF5-A989-959BFED6B4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10" t="17476" r="19807" b="6796"/>
          <a:stretch/>
        </p:blipFill>
        <p:spPr>
          <a:xfrm>
            <a:off x="7947814" y="1463345"/>
            <a:ext cx="3545812" cy="22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9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/>
          <p:nvPr/>
        </p:nvSpPr>
        <p:spPr>
          <a:xfrm>
            <a:off x="5699175" y="-30750"/>
            <a:ext cx="6553200" cy="6919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8" descr="A close up of a logo&#10;&#10;Description generated with very high confidence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4574" r="25108"/>
          <a:stretch/>
        </p:blipFill>
        <p:spPr>
          <a:xfrm>
            <a:off x="260800" y="1532625"/>
            <a:ext cx="5238881" cy="45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8"/>
          <p:cNvSpPr txBox="1"/>
          <p:nvPr/>
        </p:nvSpPr>
        <p:spPr>
          <a:xfrm>
            <a:off x="5986000" y="1543524"/>
            <a:ext cx="606178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400"/>
            </a:pPr>
            <a:r>
              <a:rPr lang="en-US" sz="2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At the core of these shifts is a commitment to </a:t>
            </a:r>
            <a:r>
              <a:rPr lang="en-US" sz="22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being intentional </a:t>
            </a:r>
            <a:r>
              <a:rPr lang="en-US" sz="2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 building long lasting, authentic and sustainable </a:t>
            </a:r>
            <a:r>
              <a:rPr lang="en-US" sz="22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relationships.</a:t>
            </a:r>
            <a:endParaRPr lang="en-US" sz="2200" dirty="0">
              <a:latin typeface="Barlow"/>
              <a:ea typeface="Barlow"/>
              <a:cs typeface="Barlow"/>
              <a:sym typeface="Barlow"/>
            </a:endParaRPr>
          </a:p>
          <a:p>
            <a:pPr lvl="0" algn="ctr">
              <a:buSzPts val="2400"/>
            </a:pPr>
            <a:endParaRPr lang="en-US" sz="2200"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lvl="0" algn="ctr">
              <a:buSzPts val="2400"/>
            </a:pPr>
            <a:r>
              <a:rPr lang="en-US" sz="2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Rather than adopting an exclusionary approach for the pool of preservice teacher, the focus is to </a:t>
            </a:r>
            <a:r>
              <a:rPr lang="en-US" sz="22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meet candidates where they are</a:t>
            </a:r>
            <a:r>
              <a:rPr lang="en-US" sz="2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and </a:t>
            </a:r>
            <a:r>
              <a:rPr lang="en-US" sz="22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provide data-informed supports along their pathway to teaching.</a:t>
            </a:r>
            <a:endParaRPr lang="en-US" sz="2200" dirty="0">
              <a:latin typeface="Barlow"/>
              <a:ea typeface="Barlow"/>
              <a:cs typeface="Barlow"/>
              <a:sym typeface="Barlow"/>
            </a:endParaRPr>
          </a:p>
          <a:p>
            <a:pPr lvl="0" algn="ctr">
              <a:buSzPts val="2400"/>
            </a:pPr>
            <a:endParaRPr lang="en-US" sz="2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buSzPts val="2400"/>
            </a:pPr>
            <a:r>
              <a:rPr lang="en-US" sz="22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This approach leads to empowering cohorts of committed candidates who will foster a willingness to engage and impact the learning of students and their families. </a:t>
            </a:r>
            <a:endParaRPr lang="en-US" sz="2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0" y="-30750"/>
            <a:ext cx="12284050" cy="106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804408" y="150300"/>
            <a:ext cx="103632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3700" dirty="0">
                <a:latin typeface="Barlow"/>
                <a:ea typeface="Barlow"/>
                <a:cs typeface="Barlow"/>
                <a:sym typeface="Barlow"/>
              </a:rPr>
              <a:t>Building Relational Trust</a:t>
            </a:r>
            <a:endParaRPr sz="3700" dirty="0"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896874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/>
          <p:nvPr/>
        </p:nvSpPr>
        <p:spPr>
          <a:xfrm>
            <a:off x="0" y="0"/>
            <a:ext cx="12192000" cy="12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 txBox="1">
            <a:spLocks noGrp="1"/>
          </p:cNvSpPr>
          <p:nvPr>
            <p:ph type="title"/>
          </p:nvPr>
        </p:nvSpPr>
        <p:spPr>
          <a:xfrm>
            <a:off x="932350" y="1110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Program Status Updates</a:t>
            </a:r>
            <a:endParaRPr sz="4000"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1" name="Google Shape;131;p9"/>
          <p:cNvSpPr txBox="1"/>
          <p:nvPr/>
        </p:nvSpPr>
        <p:spPr>
          <a:xfrm>
            <a:off x="178238" y="1521625"/>
            <a:ext cx="11871300" cy="51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1" indent="-3206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Noto Sans"/>
              <a:buChar char="✔"/>
            </a:pPr>
            <a:r>
              <a:rPr lang="en-US" sz="205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The yearly average MOC teacher hires in NYC DOE has increased from </a:t>
            </a:r>
            <a:r>
              <a:rPr lang="en-US" sz="205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8%</a:t>
            </a:r>
            <a:r>
              <a:rPr lang="en-US" sz="205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(in 2015)</a:t>
            </a:r>
            <a:r>
              <a:rPr lang="en-US" sz="205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05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to </a:t>
            </a:r>
            <a:r>
              <a:rPr lang="en-US" sz="205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15% </a:t>
            </a:r>
            <a:r>
              <a:rPr lang="en-US" sz="205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(in 2022)</a:t>
            </a:r>
            <a:endParaRPr sz="205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lvl="1" indent="-3206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Noto Sans"/>
              <a:buChar char="✔"/>
            </a:pPr>
            <a:r>
              <a:rPr lang="en-US" sz="205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The yearly average POC teacher hires in NYC DOE has increased from </a:t>
            </a:r>
            <a:r>
              <a:rPr lang="en-US" sz="205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40% </a:t>
            </a:r>
            <a:r>
              <a:rPr lang="en-US" sz="205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(in 2015) to</a:t>
            </a:r>
            <a:r>
              <a:rPr lang="en-US" sz="205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60%</a:t>
            </a:r>
            <a:r>
              <a:rPr lang="en-US" sz="205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(in 2022)</a:t>
            </a:r>
            <a:endParaRPr sz="205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lvl="1" indent="-3206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Noto Sans"/>
              <a:buChar char="✔"/>
            </a:pPr>
            <a:r>
              <a:rPr lang="en-US" sz="205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Alternative Certification pathways are particularly diverse:  this year </a:t>
            </a:r>
            <a:r>
              <a:rPr lang="en-US" sz="205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77%</a:t>
            </a:r>
            <a:r>
              <a:rPr lang="en-US" sz="205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of alternative certification hires are POC and </a:t>
            </a:r>
            <a:r>
              <a:rPr lang="en-US" sz="205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20%</a:t>
            </a:r>
            <a:r>
              <a:rPr lang="en-US" sz="205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are MOC.</a:t>
            </a:r>
            <a:endParaRPr sz="205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lvl="1" indent="-3206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Noto Sans"/>
              <a:buChar char="✔"/>
            </a:pPr>
            <a:r>
              <a:rPr lang="en-US" sz="205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MOC teacher retention remains strong – consistently, </a:t>
            </a:r>
            <a:r>
              <a:rPr lang="en-US" sz="205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88-90%</a:t>
            </a:r>
            <a:r>
              <a:rPr lang="en-US" sz="205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of new MOC hires return to teach a second year, and </a:t>
            </a:r>
            <a:r>
              <a:rPr lang="en-US" sz="205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80%</a:t>
            </a:r>
            <a:r>
              <a:rPr lang="en-US" sz="205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return to teach a third year</a:t>
            </a:r>
            <a:endParaRPr sz="205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lvl="1" indent="-3206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Noto Sans"/>
              <a:buChar char="✔"/>
            </a:pPr>
            <a:r>
              <a:rPr lang="en-US" sz="205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85%</a:t>
            </a:r>
            <a:r>
              <a:rPr lang="en-US" sz="205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of NYCMT program participants have reported they are likely to recommend the program to other aspiring teachers</a:t>
            </a:r>
            <a:endParaRPr sz="205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lvl="1" indent="-3206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Noto Sans"/>
              <a:buChar char="✔"/>
            </a:pPr>
            <a:r>
              <a:rPr lang="en-US" sz="205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 an end of year survey,</a:t>
            </a:r>
            <a:r>
              <a:rPr lang="en-US" sz="205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 85%</a:t>
            </a:r>
            <a:r>
              <a:rPr lang="en-US" sz="205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of new teachers say that their mentor contributed to their effectiveness as a teacher​; over </a:t>
            </a:r>
            <a:r>
              <a:rPr lang="en-US" sz="205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68%</a:t>
            </a:r>
            <a:r>
              <a:rPr lang="en-US" sz="205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of NYCMT Anchors have reported their NYC Men Teach Mentor as being important among the supports provided to them in early-career</a:t>
            </a:r>
            <a:endParaRPr sz="205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1" y="-61375"/>
            <a:ext cx="12192000" cy="12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>
            <a:spLocks noGrp="1"/>
          </p:cNvSpPr>
          <p:nvPr>
            <p:ph type="title"/>
          </p:nvPr>
        </p:nvSpPr>
        <p:spPr>
          <a:xfrm>
            <a:off x="914401" y="160625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ource Sans Pro"/>
              <a:buNone/>
            </a:pPr>
            <a:r>
              <a:rPr lang="en-US" dirty="0">
                <a:latin typeface="Barlow"/>
                <a:ea typeface="Barlow"/>
                <a:cs typeface="Barlow"/>
                <a:sym typeface="Barlow"/>
              </a:rPr>
              <a:t/>
            </a:r>
            <a:br>
              <a:rPr lang="en-US" dirty="0">
                <a:latin typeface="Barlow"/>
                <a:ea typeface="Barlow"/>
                <a:cs typeface="Barlow"/>
                <a:sym typeface="Barlow"/>
              </a:rPr>
            </a:br>
            <a:r>
              <a:rPr lang="en-US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Accomplishments</a:t>
            </a:r>
            <a:br>
              <a:rPr lang="en-US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</a:br>
            <a:endParaRPr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932350" y="1521625"/>
            <a:ext cx="103632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2016 NYC Men Teach Launched 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800" b="1" kern="0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charset="2"/>
              <a:buChar char="ü"/>
            </a:pPr>
            <a:r>
              <a:rPr lang="en-US" sz="2800" b="1" kern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647 </a:t>
            </a:r>
            <a:r>
              <a:rPr lang="en-US" sz="2800" kern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MOC hires 2016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charset="2"/>
              <a:buChar char="ü"/>
            </a:pPr>
            <a:r>
              <a:rPr lang="en-US" sz="2800" b="1" kern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725 </a:t>
            </a:r>
            <a:r>
              <a:rPr lang="en-US" sz="2800" kern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MOC hires 2017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charset="2"/>
              <a:buChar char="ü"/>
            </a:pPr>
            <a:r>
              <a:rPr lang="en-US" sz="2800" b="1" kern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702 </a:t>
            </a:r>
            <a:r>
              <a:rPr lang="en-US" sz="2800" kern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MOC hires 2018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charset="2"/>
              <a:buChar char="ü"/>
            </a:pPr>
            <a:r>
              <a:rPr lang="en-US" sz="2800" b="1" kern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473 </a:t>
            </a:r>
            <a:r>
              <a:rPr lang="en-US" sz="2800" kern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MOC hires 2019 </a:t>
            </a:r>
          </a:p>
          <a:p>
            <a:pPr marL="342900" lvl="1" indent="-342900">
              <a:buSzPts val="2400"/>
              <a:buFont typeface="Wingdings" charset="2"/>
              <a:buChar char="ü"/>
            </a:pPr>
            <a:r>
              <a:rPr lang="en-US" sz="2800" b="1" kern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258 </a:t>
            </a:r>
            <a:r>
              <a:rPr lang="en-US" sz="2800" kern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MOC hires 2020</a:t>
            </a:r>
            <a:r>
              <a:rPr lang="en-US" sz="2800" dirty="0">
                <a:latin typeface="Barlow"/>
                <a:ea typeface="Barlow"/>
                <a:cs typeface="Barlow"/>
                <a:sym typeface="Barlow"/>
              </a:rPr>
              <a:t> </a:t>
            </a:r>
            <a:endParaRPr lang="en-US" dirty="0">
              <a:latin typeface="Barlow"/>
              <a:ea typeface="Barlow"/>
              <a:cs typeface="Barlow"/>
              <a:sym typeface="Barlow"/>
            </a:endParaRPr>
          </a:p>
          <a:p>
            <a:pPr marL="342900" lvl="1" indent="-342900">
              <a:buSzPts val="2400"/>
              <a:buFont typeface="Wingdings" charset="2"/>
              <a:buChar char="ü"/>
            </a:pPr>
            <a:r>
              <a:rPr lang="en-US" sz="2800" b="1" kern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815</a:t>
            </a:r>
            <a:r>
              <a:rPr lang="en-US" sz="2800" dirty="0">
                <a:latin typeface="Barlow"/>
                <a:ea typeface="Barlow"/>
                <a:cs typeface="Barlow"/>
                <a:sym typeface="Barlow"/>
              </a:rPr>
              <a:t> </a:t>
            </a:r>
            <a:r>
              <a:rPr lang="en-US" sz="2800" kern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MOC</a:t>
            </a:r>
            <a:r>
              <a:rPr lang="en-US" sz="2800" dirty="0">
                <a:latin typeface="Barlow"/>
                <a:ea typeface="Barlow"/>
                <a:cs typeface="Barlow"/>
                <a:sym typeface="Barlow"/>
              </a:rPr>
              <a:t> hires</a:t>
            </a:r>
            <a:r>
              <a:rPr lang="en-US" sz="2800" kern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800" dirty="0">
                <a:latin typeface="Barlow"/>
                <a:ea typeface="Barlow"/>
                <a:cs typeface="Barlow"/>
                <a:sym typeface="Barlow"/>
              </a:rPr>
              <a:t>2021</a:t>
            </a:r>
            <a:r>
              <a:rPr lang="en-US" sz="2800" kern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. Highest number on record to date since we began this work in 2016</a:t>
            </a:r>
            <a:r>
              <a:rPr lang="en-US" kern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r>
              <a:rPr lang="en-US" dirty="0">
                <a:latin typeface="Barlow"/>
                <a:ea typeface="Barlow"/>
                <a:cs typeface="Barlow"/>
                <a:sym typeface="Barlow"/>
              </a:rPr>
              <a:t> </a:t>
            </a:r>
            <a:endParaRPr kern="0">
              <a:solidFill>
                <a:srgbClr val="000000"/>
              </a:solidFill>
              <a:latin typeface="Barlow"/>
              <a:ea typeface="Barlow"/>
              <a:cs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698442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0" y="0"/>
            <a:ext cx="12192000" cy="12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>
            <a:spLocks noGrp="1"/>
          </p:cNvSpPr>
          <p:nvPr>
            <p:ph type="title"/>
          </p:nvPr>
        </p:nvSpPr>
        <p:spPr>
          <a:xfrm>
            <a:off x="932350" y="1110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SzPct val="100000"/>
            </a:pPr>
            <a:r>
              <a:rPr lang="en-US" sz="4000" b="1" dirty="0">
                <a:solidFill>
                  <a:schemeClr val="lt1"/>
                </a:solidFill>
                <a:latin typeface="Barlow"/>
                <a:ea typeface="Barlow"/>
                <a:cs typeface="Barlow"/>
              </a:rPr>
              <a:t>Inclusive Teacher Hiring Initiative</a:t>
            </a:r>
            <a:endParaRPr sz="4000"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546" y="1399800"/>
            <a:ext cx="118924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ts val="2400"/>
            </a:pPr>
            <a:r>
              <a:rPr lang="en-US" sz="2400" dirty="0">
                <a:solidFill>
                  <a:schemeClr val="dk1"/>
                </a:solidFill>
                <a:latin typeface="Barlow"/>
                <a:ea typeface="Barlow"/>
                <a:cs typeface="Barlow"/>
              </a:rPr>
              <a:t>In this next phase of our system wide effort, NYC Men will build on the multi-prong momentum around equity and inclusion to focus on Inclusive Teacher Hiring. </a:t>
            </a:r>
          </a:p>
          <a:p>
            <a:pPr lvl="1">
              <a:buSzPts val="2400"/>
            </a:pPr>
            <a:endParaRPr lang="en-US" sz="2400" dirty="0">
              <a:solidFill>
                <a:schemeClr val="dk1"/>
              </a:solidFill>
              <a:latin typeface="Barlow"/>
              <a:ea typeface="Barlow"/>
              <a:cs typeface="Barlow"/>
            </a:endParaRPr>
          </a:p>
          <a:p>
            <a:pPr lvl="1">
              <a:buSzPts val="2400"/>
            </a:pPr>
            <a:r>
              <a:rPr lang="en-US" sz="2400" dirty="0">
                <a:solidFill>
                  <a:schemeClr val="dk1"/>
                </a:solidFill>
                <a:latin typeface="Barlow"/>
                <a:ea typeface="Barlow"/>
                <a:cs typeface="Barlow"/>
              </a:rPr>
              <a:t>The DOE anticipates hiring over 15,000 new teaching staff over the next three years across 1,600 schools in support of 1.1 million students. </a:t>
            </a:r>
          </a:p>
          <a:p>
            <a:pPr lvl="1">
              <a:buSzPts val="2400"/>
            </a:pPr>
            <a:endParaRPr lang="en-US" sz="2400" dirty="0">
              <a:solidFill>
                <a:schemeClr val="dk1"/>
              </a:solidFill>
              <a:latin typeface="Barlow"/>
              <a:ea typeface="Barlow"/>
              <a:cs typeface="Barlow"/>
            </a:endParaRPr>
          </a:p>
          <a:p>
            <a:pPr marL="342900" lvl="1" indent="-342900">
              <a:buSzPts val="2400"/>
              <a:buFont typeface="Wingdings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Barlow"/>
                <a:ea typeface="Barlow"/>
                <a:cs typeface="Barlow"/>
              </a:rPr>
              <a:t>Resources and guidance to support schools and hiring committees with Inclusive Teacher Hiring</a:t>
            </a:r>
          </a:p>
          <a:p>
            <a:pPr marL="342900" lvl="1" indent="-342900">
              <a:buSzPts val="2400"/>
              <a:buFont typeface="Wingdings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Barlow"/>
                <a:ea typeface="Barlow"/>
                <a:cs typeface="Barlow"/>
              </a:rPr>
              <a:t>Peer Recruiters piloting resources in our highest needs schools this Spring</a:t>
            </a:r>
          </a:p>
          <a:p>
            <a:pPr marL="342900" lvl="1" indent="-342900">
              <a:buSzPts val="2400"/>
              <a:buFont typeface="Wingdings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Barlow"/>
                <a:ea typeface="Barlow"/>
                <a:cs typeface="Barlow"/>
              </a:rPr>
              <a:t>Principals Conference Spring 22</a:t>
            </a:r>
          </a:p>
          <a:p>
            <a:pPr marL="342900" lvl="1" indent="-342900">
              <a:buSzPts val="2400"/>
              <a:buFont typeface="Wingdings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Barlow"/>
                <a:ea typeface="Barlow"/>
                <a:cs typeface="Barlow"/>
              </a:rPr>
              <a:t>Deeper alignment with onboarding, especially lens of supports to onboarding Teachers of Color</a:t>
            </a:r>
          </a:p>
          <a:p>
            <a:pPr marL="342900" lvl="1" indent="-342900">
              <a:buSzPts val="2400"/>
              <a:buFont typeface="Wingdings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Barlow"/>
                <a:ea typeface="Barlow"/>
                <a:cs typeface="Barlow"/>
              </a:rPr>
              <a:t>Resources/Guidance for retaining early career teachers, especially teachers of color</a:t>
            </a:r>
          </a:p>
          <a:p>
            <a:pPr marL="342900" lvl="1" indent="-342900">
              <a:buSzPts val="2400"/>
              <a:buFont typeface="Wingdings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Barlow"/>
                <a:ea typeface="Barlow"/>
                <a:cs typeface="Barlow"/>
              </a:rPr>
              <a:t>Collaboration with TNTP, Eskolta and The Center for Black Educator Development</a:t>
            </a:r>
          </a:p>
          <a:p>
            <a:pPr lvl="1">
              <a:buSzPts val="2400"/>
            </a:pPr>
            <a:endParaRPr lang="en-US" sz="2400" dirty="0">
              <a:solidFill>
                <a:schemeClr val="dk1"/>
              </a:solidFill>
              <a:latin typeface="Barlow"/>
              <a:ea typeface="Barlow"/>
              <a:cs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859309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4A5A2-BBBD-F0CE-A215-E4AB91160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4" y="1394279"/>
            <a:ext cx="4011084" cy="116205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3200" b="1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Inclusive Teacher </a:t>
            </a:r>
            <a:r>
              <a:rPr lang="en-US" sz="320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Recruitment and </a:t>
            </a:r>
            <a:r>
              <a:rPr lang="en-US" sz="3200" b="1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Hiring Resources</a:t>
            </a:r>
            <a:endParaRPr lang="en-US" sz="320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DFB2F5-F4C1-14BE-ED5C-371DA3216B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20917" y="6453188"/>
            <a:ext cx="1320800" cy="228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FAB90AF6-C8F3-4810-A3CA-9E413665CE10}" type="slidenum">
              <a:rPr lang="en-US" sz="10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16</a:t>
            </a:fld>
            <a:endParaRPr lang="en-US" sz="1000"/>
          </a:p>
        </p:txBody>
      </p:sp>
      <p:graphicFrame>
        <p:nvGraphicFramePr>
          <p:cNvPr id="74" name="Diagram 74">
            <a:extLst>
              <a:ext uri="{FF2B5EF4-FFF2-40B4-BE49-F238E27FC236}">
                <a16:creationId xmlns="" xmlns:a16="http://schemas.microsoft.com/office/drawing/2014/main" id="{15BA48CD-4F2A-C2CA-C585-DABDEF098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041249"/>
              </p:ext>
            </p:extLst>
          </p:nvPr>
        </p:nvGraphicFramePr>
        <p:xfrm>
          <a:off x="4766733" y="273051"/>
          <a:ext cx="6815667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1494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1" y="-61375"/>
            <a:ext cx="12192000" cy="12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>
            <a:spLocks noGrp="1"/>
          </p:cNvSpPr>
          <p:nvPr>
            <p:ph type="title"/>
          </p:nvPr>
        </p:nvSpPr>
        <p:spPr>
          <a:xfrm>
            <a:off x="914401" y="160625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buSzPct val="100000"/>
            </a:pPr>
            <a:r>
              <a:rPr lang="en-US" sz="40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FUN FACT</a:t>
            </a:r>
            <a:endParaRPr sz="4000"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932350" y="1521625"/>
            <a:ext cx="10363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kern="0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We have officially launched a NYCMT Podcast as a part of our diversity recruitment strategy to spread the word to both local and national teacher candidates. </a:t>
            </a:r>
            <a:endParaRPr kern="0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" r="3431"/>
          <a:stretch/>
        </p:blipFill>
        <p:spPr>
          <a:xfrm>
            <a:off x="3893573" y="2421604"/>
            <a:ext cx="4159046" cy="4436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22" y="5683047"/>
            <a:ext cx="895856" cy="9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2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1" y="-61375"/>
            <a:ext cx="12192000" cy="12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>
            <a:spLocks noGrp="1"/>
          </p:cNvSpPr>
          <p:nvPr>
            <p:ph type="title"/>
          </p:nvPr>
        </p:nvSpPr>
        <p:spPr>
          <a:xfrm>
            <a:off x="914401" y="160625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buSzPct val="100000"/>
            </a:pPr>
            <a:r>
              <a:rPr lang="en-US" sz="4000" b="1" dirty="0" smtClean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Contact Information</a:t>
            </a:r>
            <a:endParaRPr sz="4000"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950279" y="1521625"/>
            <a:ext cx="10363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kern="0" dirty="0" smtClean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Chimere Stephens, Senior Director of Diversity Recruitment, NYC Public Schools</a:t>
            </a: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 smtClean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Cstephens9@schools.nyc.gov</a:t>
            </a:r>
            <a:endParaRPr sz="2400" kern="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39" y="3621165"/>
            <a:ext cx="895856" cy="9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 txBox="1">
            <a:spLocks noGrp="1"/>
          </p:cNvSpPr>
          <p:nvPr>
            <p:ph type="title"/>
          </p:nvPr>
        </p:nvSpPr>
        <p:spPr>
          <a:xfrm>
            <a:off x="639139" y="259837"/>
            <a:ext cx="10865222" cy="100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US">
                <a:latin typeface="Barlow Medium"/>
                <a:ea typeface="Barlow Medium"/>
                <a:cs typeface="Barlow Medium"/>
                <a:sym typeface="Barlow Medium"/>
              </a:rPr>
              <a:t>NYC Men Teach</a:t>
            </a:r>
            <a:r>
              <a:rPr lang="en-US" sz="2900">
                <a:latin typeface="Barlow"/>
                <a:ea typeface="Barlow"/>
                <a:cs typeface="Barlow"/>
                <a:sym typeface="Barlow"/>
              </a:rPr>
              <a:t/>
            </a:r>
            <a:br>
              <a:rPr lang="en-US" sz="2900">
                <a:latin typeface="Barlow"/>
                <a:ea typeface="Barlow"/>
                <a:cs typeface="Barlow"/>
                <a:sym typeface="Barlow"/>
              </a:rPr>
            </a:br>
            <a:r>
              <a:rPr lang="en-US" sz="2000">
                <a:latin typeface="Barlow"/>
                <a:ea typeface="Barlow"/>
                <a:cs typeface="Barlow"/>
                <a:sym typeface="Barlow"/>
              </a:rPr>
              <a:t>A Powerful City-wide Commitment</a:t>
            </a:r>
            <a:endParaRPr sz="2000"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9" name="Google Shape;119;p2"/>
          <p:cNvSpPr txBox="1">
            <a:spLocks noGrp="1"/>
          </p:cNvSpPr>
          <p:nvPr>
            <p:ph type="body" idx="1"/>
          </p:nvPr>
        </p:nvSpPr>
        <p:spPr>
          <a:xfrm>
            <a:off x="728750" y="1557175"/>
            <a:ext cx="10686000" cy="49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US" sz="2360" dirty="0">
                <a:latin typeface="Barlow"/>
                <a:ea typeface="Barlow"/>
                <a:cs typeface="Barlow"/>
                <a:sym typeface="Barlow"/>
              </a:rPr>
              <a:t>In </a:t>
            </a:r>
            <a:r>
              <a:rPr lang="en-US" sz="2360" b="1" dirty="0">
                <a:latin typeface="Barlow"/>
                <a:ea typeface="Barlow"/>
                <a:cs typeface="Barlow"/>
                <a:sym typeface="Barlow"/>
              </a:rPr>
              <a:t>2015</a:t>
            </a:r>
            <a:r>
              <a:rPr lang="en-US" sz="2360" dirty="0">
                <a:latin typeface="Barlow"/>
                <a:ea typeface="Barlow"/>
                <a:cs typeface="Barlow"/>
                <a:sym typeface="Barlow"/>
              </a:rPr>
              <a:t>, Mayor Bill de Blasio, as part of New York City's Young Men's Initiative, made a pledge to put an additional </a:t>
            </a:r>
            <a:r>
              <a:rPr lang="en-US" sz="2360" b="1" dirty="0">
                <a:latin typeface="Barlow"/>
                <a:ea typeface="Barlow"/>
                <a:cs typeface="Barlow"/>
                <a:sym typeface="Barlow"/>
              </a:rPr>
              <a:t>1,000 </a:t>
            </a:r>
            <a:r>
              <a:rPr lang="en-US" sz="2360" dirty="0">
                <a:latin typeface="Barlow"/>
                <a:ea typeface="Barlow"/>
                <a:cs typeface="Barlow"/>
                <a:sym typeface="Barlow"/>
              </a:rPr>
              <a:t>men of color on course to become NYC public school teachers by </a:t>
            </a:r>
            <a:r>
              <a:rPr lang="en-US" sz="2360" b="1" dirty="0">
                <a:latin typeface="Barlow"/>
                <a:ea typeface="Barlow"/>
                <a:cs typeface="Barlow"/>
                <a:sym typeface="Barlow"/>
              </a:rPr>
              <a:t>2018.</a:t>
            </a:r>
            <a:r>
              <a:rPr lang="en-US" sz="2360" dirty="0">
                <a:latin typeface="Barlow"/>
                <a:ea typeface="Barlow"/>
                <a:cs typeface="Barlow"/>
                <a:sym typeface="Barlow"/>
              </a:rPr>
              <a:t> </a:t>
            </a:r>
            <a:endParaRPr sz="2360" dirty="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US" sz="2360" dirty="0">
                <a:latin typeface="Barlow"/>
                <a:ea typeface="Barlow"/>
                <a:cs typeface="Barlow"/>
                <a:sym typeface="Barlow"/>
              </a:rPr>
              <a:t>The power of a bold number like </a:t>
            </a:r>
            <a:r>
              <a:rPr lang="en-US" sz="2360" b="1" dirty="0">
                <a:latin typeface="Barlow"/>
                <a:ea typeface="Barlow"/>
                <a:cs typeface="Barlow"/>
                <a:sym typeface="Barlow"/>
              </a:rPr>
              <a:t>“1,000” </a:t>
            </a:r>
            <a:r>
              <a:rPr lang="en-US" sz="2360" dirty="0">
                <a:latin typeface="Barlow"/>
                <a:ea typeface="Barlow"/>
                <a:cs typeface="Barlow"/>
                <a:sym typeface="Barlow"/>
              </a:rPr>
              <a:t>resonated with the public, especially considering that most New Yorkers and Americans never had significant experience with a male teacher or male teacher of color in their K-12 academic years.</a:t>
            </a:r>
            <a:endParaRPr sz="2360" dirty="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US" sz="2360" dirty="0">
                <a:latin typeface="Barlow"/>
                <a:ea typeface="Barlow"/>
                <a:cs typeface="Barlow"/>
                <a:sym typeface="Barlow"/>
              </a:rPr>
              <a:t>This numerical goal forged strong inter-agency collaboration unlike any other program in the nation between </a:t>
            </a:r>
            <a:r>
              <a:rPr lang="en-US" sz="2360" b="1" dirty="0">
                <a:latin typeface="Barlow"/>
                <a:ea typeface="Barlow"/>
                <a:cs typeface="Barlow"/>
                <a:sym typeface="Barlow"/>
              </a:rPr>
              <a:t>City Hall, The City University of New York and The New York City Department of Education</a:t>
            </a:r>
            <a:r>
              <a:rPr lang="en-US" sz="2360" dirty="0">
                <a:latin typeface="Barlow"/>
                <a:ea typeface="Barlow"/>
                <a:cs typeface="Barlow"/>
                <a:sym typeface="Barlow"/>
              </a:rPr>
              <a:t>.  </a:t>
            </a:r>
            <a:endParaRPr sz="2360" dirty="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endParaRPr sz="2360" dirty="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60"/>
              <a:buNone/>
            </a:pPr>
            <a:r>
              <a:rPr lang="en-US" sz="2360" b="1"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NYCMT fueled our commitment to focus on new efforts to attract men of color</a:t>
            </a:r>
            <a:endParaRPr sz="2360" dirty="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endParaRPr sz="2360" dirty="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endParaRPr sz="2360" dirty="0">
              <a:latin typeface="Barlow"/>
              <a:ea typeface="Barlow"/>
              <a:cs typeface="Barlow"/>
              <a:sym typeface="Barlow"/>
            </a:endParaRPr>
          </a:p>
          <a:p>
            <a:pPr marL="228600" lvl="0" indent="-990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endParaRPr sz="2080" u="sng" dirty="0">
              <a:latin typeface="Barlow"/>
              <a:ea typeface="Barlow"/>
              <a:cs typeface="Barlow"/>
              <a:sym typeface="Barlow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endParaRPr sz="1520" dirty="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endParaRPr sz="2360" dirty="0">
              <a:solidFill>
                <a:srgbClr val="00B0F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20" name="Google Shape;120;p2" descr="Image result for nyc men teach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579" y="259837"/>
            <a:ext cx="769158" cy="77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49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60" y="1532965"/>
            <a:ext cx="11403106" cy="495991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493058" y="2185776"/>
          <a:ext cx="4782457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943472"/>
              </p:ext>
            </p:extLst>
          </p:nvPr>
        </p:nvGraphicFramePr>
        <p:xfrm>
          <a:off x="6311336" y="2246586"/>
          <a:ext cx="5174344" cy="3675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1148381" y="1698297"/>
            <a:ext cx="4264946" cy="986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latin typeface="Arial"/>
                <a:cs typeface="Arial"/>
              </a:rPr>
              <a:t>Most teachers identify as female</a:t>
            </a:r>
            <a:r>
              <a:rPr lang="en-US" sz="2000">
                <a:solidFill>
                  <a:schemeClr val="accent1"/>
                </a:solidFill>
                <a:latin typeface="Arial"/>
                <a:cs typeface="Arial"/>
              </a:rPr>
              <a:t>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621338" y="1698297"/>
            <a:ext cx="5653743" cy="8708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latin typeface="Arial"/>
                <a:cs typeface="Arial"/>
              </a:rPr>
              <a:t>Teachers of color are underrepresented</a:t>
            </a:r>
            <a:r>
              <a:rPr lang="en-US" sz="2000">
                <a:latin typeface="Arial"/>
                <a:cs typeface="Arial"/>
              </a:rPr>
              <a:t>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AB9502EE-C9FF-43A3-8871-A45494F3A95C}"/>
              </a:ext>
            </a:extLst>
          </p:cNvPr>
          <p:cNvSpPr txBox="1">
            <a:spLocks/>
          </p:cNvSpPr>
          <p:nvPr/>
        </p:nvSpPr>
        <p:spPr>
          <a:xfrm>
            <a:off x="5256" y="186560"/>
            <a:ext cx="12182527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US" sz="2900" dirty="0" smtClean="0">
                <a:solidFill>
                  <a:schemeClr val="tx1"/>
                </a:solidFill>
                <a:latin typeface="Arial"/>
                <a:cs typeface="Arial"/>
              </a:rPr>
              <a:t>Opportunity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ADDDE2-3A00-43AC-B375-371C5FB19BF5}"/>
              </a:ext>
            </a:extLst>
          </p:cNvPr>
          <p:cNvSpPr/>
          <p:nvPr/>
        </p:nvSpPr>
        <p:spPr>
          <a:xfrm>
            <a:off x="51521" y="817179"/>
            <a:ext cx="1214512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/>
                <a:ea typeface="+mj-ea"/>
                <a:cs typeface="Arial"/>
              </a:rPr>
              <a:t>New York City has a diverse student body, but our teaching force does not match our student body</a:t>
            </a:r>
          </a:p>
        </p:txBody>
      </p:sp>
      <p:sp>
        <p:nvSpPr>
          <p:cNvPr id="4" name="Rectangle 3"/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4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0" y="104896"/>
            <a:ext cx="12192000" cy="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b" anchorCtr="0">
            <a:noAutofit/>
          </a:bodyPr>
          <a:lstStyle/>
          <a:p>
            <a:pPr>
              <a:buClr>
                <a:schemeClr val="dk2"/>
              </a:buClr>
            </a:pPr>
            <a:r>
              <a:rPr lang="en" sz="2667" b="1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CUNY is the largest public, urban university in the US. </a:t>
            </a:r>
            <a:endParaRPr sz="2667" b="1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4" name="Google Shape;154;p25"/>
          <p:cNvSpPr/>
          <p:nvPr/>
        </p:nvSpPr>
        <p:spPr>
          <a:xfrm>
            <a:off x="5971607" y="3244333"/>
            <a:ext cx="2484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1867">
                <a:solidFill>
                  <a:srgbClr val="666666"/>
                </a:solidFill>
              </a:rPr>
              <a:t> </a:t>
            </a:r>
            <a:endParaRPr sz="1467"/>
          </a:p>
        </p:txBody>
      </p:sp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2101" y="1145801"/>
            <a:ext cx="5122100" cy="522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353633" y="953100"/>
            <a:ext cx="6123200" cy="5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09585" indent="-474121">
              <a:lnSpc>
                <a:spcPct val="100000"/>
              </a:lnSpc>
              <a:spcBef>
                <a:spcPts val="616"/>
              </a:spcBef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 b="1" dirty="0">
                <a:solidFill>
                  <a:srgbClr val="EB5A23"/>
                </a:solidFill>
              </a:rPr>
              <a:t>24</a:t>
            </a:r>
            <a:r>
              <a:rPr lang="en" sz="2000" dirty="0">
                <a:solidFill>
                  <a:srgbClr val="000000"/>
                </a:solidFill>
              </a:rPr>
              <a:t> campuses across NYC</a:t>
            </a:r>
            <a:endParaRPr sz="2000" dirty="0">
              <a:solidFill>
                <a:srgbClr val="000000"/>
              </a:solidFill>
            </a:endParaRPr>
          </a:p>
          <a:p>
            <a:pPr marL="1219170" lvl="1" indent="-423323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Calibri"/>
              <a:buChar char="○"/>
            </a:pPr>
            <a:r>
              <a:rPr lang="en" sz="2000" dirty="0">
                <a:solidFill>
                  <a:srgbClr val="000000"/>
                </a:solidFill>
                <a:sym typeface="Calibri"/>
              </a:rPr>
              <a:t>N</a:t>
            </a:r>
            <a:r>
              <a:rPr lang="en" sz="2000" i="0" u="none" strike="noStrike" cap="none" dirty="0">
                <a:solidFill>
                  <a:srgbClr val="000000"/>
                </a:solidFill>
                <a:sym typeface="Calibri"/>
              </a:rPr>
              <a:t>ine senior colleges and six community colleges </a:t>
            </a:r>
            <a:r>
              <a:rPr lang="en" sz="2000" dirty="0">
                <a:solidFill>
                  <a:srgbClr val="000000"/>
                </a:solidFill>
                <a:sym typeface="Calibri"/>
              </a:rPr>
              <a:t>offer</a:t>
            </a:r>
            <a:r>
              <a:rPr lang="en" sz="2000" i="0" u="none" strike="noStrike" cap="none" dirty="0">
                <a:solidFill>
                  <a:srgbClr val="000000"/>
                </a:solidFill>
                <a:sym typeface="Calibri"/>
              </a:rPr>
              <a:t> Teacher Education programs </a:t>
            </a:r>
            <a:endParaRPr sz="2000" dirty="0">
              <a:solidFill>
                <a:srgbClr val="000000"/>
              </a:solidFill>
              <a:sym typeface="Calibri"/>
            </a:endParaRPr>
          </a:p>
          <a:p>
            <a:pPr marL="1828754" lvl="2" indent="-423323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Calibri"/>
              <a:buChar char="■"/>
            </a:pPr>
            <a:r>
              <a:rPr lang="en" i="0" u="none" strike="noStrike" cap="none" dirty="0">
                <a:solidFill>
                  <a:srgbClr val="000000"/>
                </a:solidFill>
                <a:sym typeface="Calibri"/>
              </a:rPr>
              <a:t>Associate</a:t>
            </a:r>
            <a:r>
              <a:rPr lang="en" dirty="0">
                <a:solidFill>
                  <a:srgbClr val="000000"/>
                </a:solidFill>
                <a:sym typeface="Calibri"/>
              </a:rPr>
              <a:t> through doctoral degrees</a:t>
            </a:r>
            <a:endParaRPr i="0" u="none" strike="noStrike" cap="none" dirty="0">
              <a:solidFill>
                <a:srgbClr val="000000"/>
              </a:solidFill>
              <a:sym typeface="Calibri"/>
            </a:endParaRPr>
          </a:p>
          <a:p>
            <a:pPr marL="1219170" lvl="1" indent="-423323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Calibri"/>
              <a:buChar char="○"/>
            </a:pPr>
            <a:r>
              <a:rPr lang="en" sz="2000" dirty="0">
                <a:solidFill>
                  <a:srgbClr val="000000"/>
                </a:solidFill>
                <a:sym typeface="Calibri"/>
              </a:rPr>
              <a:t>Robust community college to senior college </a:t>
            </a:r>
            <a:r>
              <a:rPr lang="en" sz="2000" dirty="0" smtClean="0">
                <a:solidFill>
                  <a:srgbClr val="000000"/>
                </a:solidFill>
                <a:sym typeface="Calibri"/>
              </a:rPr>
              <a:t>p</a:t>
            </a:r>
            <a:r>
              <a:rPr lang="en-US" sz="2000" dirty="0" err="1" smtClean="0">
                <a:solidFill>
                  <a:srgbClr val="000000"/>
                </a:solidFill>
                <a:sym typeface="Calibri"/>
              </a:rPr>
              <a:t>athway</a:t>
            </a:r>
            <a:endParaRPr sz="2000" dirty="0">
              <a:solidFill>
                <a:srgbClr val="000000"/>
              </a:solidFill>
              <a:sym typeface="Calibri"/>
            </a:endParaRPr>
          </a:p>
          <a:p>
            <a:pPr marL="609585" indent="0">
              <a:lnSpc>
                <a:spcPct val="100000"/>
              </a:lnSpc>
              <a:spcBef>
                <a:spcPts val="616"/>
              </a:spcBef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609585" indent="-474121">
              <a:lnSpc>
                <a:spcPct val="100000"/>
              </a:lnSpc>
              <a:spcBef>
                <a:spcPts val="616"/>
              </a:spcBef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 b="1" dirty="0">
                <a:solidFill>
                  <a:srgbClr val="EB5A23"/>
                </a:solidFill>
              </a:rPr>
              <a:t>275,000</a:t>
            </a:r>
            <a:r>
              <a:rPr lang="en" sz="2000" dirty="0">
                <a:solidFill>
                  <a:srgbClr val="000000"/>
                </a:solidFill>
              </a:rPr>
              <a:t> students enrolled</a:t>
            </a:r>
            <a:endParaRPr sz="2000" b="1" dirty="0">
              <a:solidFill>
                <a:srgbClr val="000000"/>
              </a:solidFill>
              <a:sym typeface="Calibri"/>
            </a:endParaRPr>
          </a:p>
          <a:p>
            <a:pPr marL="1219170" lvl="1" indent="-423323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Calibri"/>
              <a:buChar char="○"/>
            </a:pPr>
            <a:r>
              <a:rPr lang="en" sz="2000" dirty="0">
                <a:solidFill>
                  <a:srgbClr val="000000"/>
                </a:solidFill>
                <a:sym typeface="Calibri"/>
              </a:rPr>
              <a:t>Majority of students identify as </a:t>
            </a:r>
            <a:r>
              <a:rPr lang="en" sz="2000" b="1" dirty="0">
                <a:solidFill>
                  <a:srgbClr val="000000"/>
                </a:solidFill>
                <a:sym typeface="Calibri"/>
              </a:rPr>
              <a:t>people of color</a:t>
            </a:r>
            <a:endParaRPr sz="2000" b="1" dirty="0">
              <a:solidFill>
                <a:srgbClr val="000000"/>
              </a:solidFill>
              <a:sym typeface="Calibri"/>
            </a:endParaRPr>
          </a:p>
          <a:p>
            <a:pPr marL="1219170" lvl="1" indent="-423323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Calibri"/>
              <a:buChar char="○"/>
            </a:pPr>
            <a:r>
              <a:rPr lang="en" sz="2000" dirty="0">
                <a:solidFill>
                  <a:srgbClr val="000000"/>
                </a:solidFill>
                <a:sym typeface="Calibri"/>
              </a:rPr>
              <a:t>Almost 80% of incoming freshmen are </a:t>
            </a:r>
            <a:r>
              <a:rPr lang="en" sz="2000" b="1" dirty="0">
                <a:solidFill>
                  <a:srgbClr val="000000"/>
                </a:solidFill>
                <a:sym typeface="Calibri"/>
              </a:rPr>
              <a:t>graduates of NYC DOE public schools</a:t>
            </a:r>
            <a:endParaRPr sz="2000" b="1" dirty="0">
              <a:solidFill>
                <a:srgbClr val="000000"/>
              </a:solidFill>
              <a:sym typeface="Calibri"/>
            </a:endParaRPr>
          </a:p>
          <a:p>
            <a:pPr marL="609585" indent="0">
              <a:lnSpc>
                <a:spcPct val="100000"/>
              </a:lnSpc>
              <a:spcBef>
                <a:spcPts val="616"/>
              </a:spcBef>
              <a:buNone/>
            </a:pPr>
            <a:endParaRPr sz="2000" b="1" dirty="0">
              <a:solidFill>
                <a:srgbClr val="000000"/>
              </a:solidFill>
            </a:endParaRPr>
          </a:p>
          <a:p>
            <a:pPr marL="609585" indent="-457189">
              <a:lnSpc>
                <a:spcPct val="100000"/>
              </a:lnSpc>
              <a:spcBef>
                <a:spcPts val="616"/>
              </a:spcBef>
              <a:buClr>
                <a:srgbClr val="000000"/>
              </a:buClr>
            </a:pPr>
            <a:r>
              <a:rPr lang="en" sz="2000" b="1" dirty="0">
                <a:solidFill>
                  <a:srgbClr val="EB5A23"/>
                </a:solidFill>
              </a:rPr>
              <a:t>16,000+</a:t>
            </a:r>
            <a:r>
              <a:rPr lang="en" sz="2000" i="0" u="none" strike="noStrike" cap="none" dirty="0">
                <a:solidFill>
                  <a:srgbClr val="000000"/>
                </a:solidFill>
                <a:sym typeface="Calibri"/>
              </a:rPr>
              <a:t> </a:t>
            </a:r>
            <a:r>
              <a:rPr lang="en" sz="2000" dirty="0">
                <a:solidFill>
                  <a:srgbClr val="000000"/>
                </a:solidFill>
                <a:sym typeface="Calibri"/>
              </a:rPr>
              <a:t>t</a:t>
            </a:r>
            <a:r>
              <a:rPr lang="en" sz="2000" i="0" u="none" strike="noStrike" cap="none" dirty="0">
                <a:solidFill>
                  <a:srgbClr val="000000"/>
                </a:solidFill>
                <a:sym typeface="Calibri"/>
              </a:rPr>
              <a:t>eacher </a:t>
            </a:r>
            <a:r>
              <a:rPr lang="en" sz="2000" dirty="0">
                <a:solidFill>
                  <a:srgbClr val="000000"/>
                </a:solidFill>
                <a:sym typeface="Calibri"/>
              </a:rPr>
              <a:t>e</a:t>
            </a:r>
            <a:r>
              <a:rPr lang="en" sz="2000" i="0" u="none" strike="noStrike" cap="none" dirty="0">
                <a:solidFill>
                  <a:srgbClr val="000000"/>
                </a:solidFill>
                <a:sym typeface="Calibri"/>
              </a:rPr>
              <a:t>ducation students </a:t>
            </a:r>
            <a:endParaRPr sz="2000" dirty="0">
              <a:solidFill>
                <a:srgbClr val="000000"/>
              </a:solidFill>
              <a:sym typeface="Calibri"/>
            </a:endParaRPr>
          </a:p>
          <a:p>
            <a:pPr marL="1219170" lvl="1" indent="-423323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Calibri"/>
              <a:buChar char="○"/>
            </a:pPr>
            <a:r>
              <a:rPr lang="en" sz="2000" dirty="0">
                <a:solidFill>
                  <a:srgbClr val="000000"/>
                </a:solidFill>
                <a:sym typeface="Calibri"/>
              </a:rPr>
              <a:t>CUNY education programs prepare a strong </a:t>
            </a:r>
            <a:r>
              <a:rPr lang="en-US" sz="2000" dirty="0" smtClean="0">
                <a:solidFill>
                  <a:srgbClr val="000000"/>
                </a:solidFill>
                <a:sym typeface="Calibri"/>
              </a:rPr>
              <a:t>cohort of </a:t>
            </a:r>
            <a:r>
              <a:rPr lang="en" sz="2000" b="1" dirty="0" smtClean="0">
                <a:solidFill>
                  <a:srgbClr val="000000"/>
                </a:solidFill>
                <a:sym typeface="Calibri"/>
              </a:rPr>
              <a:t>teachers</a:t>
            </a:r>
            <a:r>
              <a:rPr lang="en" sz="2000" dirty="0" smtClean="0">
                <a:solidFill>
                  <a:srgbClr val="000000"/>
                </a:solidFill>
                <a:sym typeface="Calibri"/>
              </a:rPr>
              <a:t> </a:t>
            </a:r>
            <a:r>
              <a:rPr lang="en" sz="2000" dirty="0">
                <a:solidFill>
                  <a:srgbClr val="000000"/>
                </a:solidFill>
                <a:sym typeface="Calibri"/>
              </a:rPr>
              <a:t>to the NYC DOE</a:t>
            </a:r>
            <a:endParaRPr sz="2000" dirty="0">
              <a:solidFill>
                <a:srgbClr val="000000"/>
              </a:solidFill>
              <a:sym typeface="Calibri"/>
            </a:endParaRPr>
          </a:p>
          <a:p>
            <a:pPr marL="609585" indent="0">
              <a:lnSpc>
                <a:spcPct val="100000"/>
              </a:lnSpc>
              <a:spcBef>
                <a:spcPts val="616"/>
              </a:spcBef>
              <a:buNone/>
            </a:pPr>
            <a:endParaRPr sz="2000" dirty="0">
              <a:solidFill>
                <a:srgbClr val="000000"/>
              </a:solidFill>
              <a:sym typeface="Calibri"/>
            </a:endParaRPr>
          </a:p>
          <a:p>
            <a:pPr marL="365751" indent="-170176">
              <a:lnSpc>
                <a:spcPct val="100000"/>
              </a:lnSpc>
              <a:spcBef>
                <a:spcPts val="616"/>
              </a:spcBef>
              <a:buClr>
                <a:srgbClr val="0F6FC6"/>
              </a:buClr>
              <a:buSzPts val="2310"/>
              <a:buNone/>
            </a:pPr>
            <a:endParaRPr sz="2000" dirty="0"/>
          </a:p>
          <a:p>
            <a:pPr marL="365751" indent="-170176">
              <a:lnSpc>
                <a:spcPct val="100000"/>
              </a:lnSpc>
              <a:spcBef>
                <a:spcPts val="616"/>
              </a:spcBef>
              <a:buClr>
                <a:srgbClr val="0F6FC6"/>
              </a:buClr>
              <a:buSzPts val="2310"/>
              <a:buNone/>
            </a:pPr>
            <a:endParaRPr sz="2000" dirty="0">
              <a:latin typeface="Lustria"/>
              <a:ea typeface="Lustria"/>
              <a:cs typeface="Lustria"/>
              <a:sym typeface="Lustria"/>
            </a:endParaRPr>
          </a:p>
          <a:p>
            <a:pPr marL="365751" indent="-240023">
              <a:lnSpc>
                <a:spcPct val="130000"/>
              </a:lnSpc>
              <a:spcBef>
                <a:spcPts val="396"/>
              </a:spcBef>
              <a:buClr>
                <a:srgbClr val="0F6FC6"/>
              </a:buClr>
              <a:buSzPts val="1485"/>
              <a:buNone/>
            </a:pPr>
            <a:endParaRPr sz="1980" dirty="0"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57" name="Google Shape;157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04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g17f37ffafe6_0_14"/>
          <p:cNvGrpSpPr/>
          <p:nvPr/>
        </p:nvGrpSpPr>
        <p:grpSpPr>
          <a:xfrm>
            <a:off x="0" y="2518400"/>
            <a:ext cx="12192000" cy="4150459"/>
            <a:chOff x="0" y="2823200"/>
            <a:chExt cx="12192000" cy="4150459"/>
          </a:xfrm>
        </p:grpSpPr>
        <p:sp>
          <p:nvSpPr>
            <p:cNvPr id="114" name="Google Shape;114;g17f37ffafe6_0_14"/>
            <p:cNvSpPr/>
            <p:nvPr/>
          </p:nvSpPr>
          <p:spPr>
            <a:xfrm>
              <a:off x="2836175" y="2823200"/>
              <a:ext cx="3396900" cy="827700"/>
            </a:xfrm>
            <a:prstGeom prst="chevron">
              <a:avLst>
                <a:gd name="adj" fmla="val 50000"/>
              </a:avLst>
            </a:prstGeom>
            <a:solidFill>
              <a:srgbClr val="3C78D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City University</a:t>
              </a:r>
              <a:endParaRPr sz="27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-US" sz="2700" b="1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of New York</a:t>
              </a:r>
              <a:endParaRPr sz="27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15" name="Google Shape;115;g17f37ffafe6_0_14"/>
            <p:cNvSpPr/>
            <p:nvPr/>
          </p:nvSpPr>
          <p:spPr>
            <a:xfrm>
              <a:off x="5826400" y="2823200"/>
              <a:ext cx="3396900" cy="827700"/>
            </a:xfrm>
            <a:prstGeom prst="chevron">
              <a:avLst>
                <a:gd name="adj" fmla="val 50000"/>
              </a:avLst>
            </a:prstGeom>
            <a:solidFill>
              <a:srgbClr val="6D9EEB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-US" sz="2700" b="1" dirty="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NYC Public Schools</a:t>
              </a:r>
              <a:endParaRPr dirty="0"/>
            </a:p>
          </p:txBody>
        </p:sp>
        <p:sp>
          <p:nvSpPr>
            <p:cNvPr id="116" name="Google Shape;116;g17f37ffafe6_0_14"/>
            <p:cNvSpPr/>
            <p:nvPr/>
          </p:nvSpPr>
          <p:spPr>
            <a:xfrm>
              <a:off x="8795100" y="2823200"/>
              <a:ext cx="3396900" cy="827700"/>
            </a:xfrm>
            <a:prstGeom prst="chevron">
              <a:avLst>
                <a:gd name="adj" fmla="val 50000"/>
              </a:avLst>
            </a:prstGeom>
            <a:solidFill>
              <a:srgbClr val="A4C2F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700" b="1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NYC Public Schools</a:t>
              </a:r>
              <a:endParaRPr/>
            </a:p>
          </p:txBody>
        </p:sp>
        <p:sp>
          <p:nvSpPr>
            <p:cNvPr id="117" name="Google Shape;117;g17f37ffafe6_0_14"/>
            <p:cNvSpPr/>
            <p:nvPr/>
          </p:nvSpPr>
          <p:spPr>
            <a:xfrm>
              <a:off x="0" y="2823200"/>
              <a:ext cx="3267900" cy="827700"/>
            </a:xfrm>
            <a:prstGeom prst="homePlate">
              <a:avLst>
                <a:gd name="adj" fmla="val 50000"/>
              </a:avLst>
            </a:prstGeom>
            <a:solidFill>
              <a:srgbClr val="0C58D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g17f37ffafe6_0_14"/>
            <p:cNvSpPr txBox="1"/>
            <p:nvPr/>
          </p:nvSpPr>
          <p:spPr>
            <a:xfrm>
              <a:off x="268725" y="2912075"/>
              <a:ext cx="24831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-US" sz="2700" b="1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City Hall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g17f37ffafe6_0_14"/>
            <p:cNvSpPr txBox="1"/>
            <p:nvPr/>
          </p:nvSpPr>
          <p:spPr>
            <a:xfrm>
              <a:off x="322475" y="3826725"/>
              <a:ext cx="234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g17f37ffafe6_0_14"/>
            <p:cNvSpPr txBox="1"/>
            <p:nvPr/>
          </p:nvSpPr>
          <p:spPr>
            <a:xfrm>
              <a:off x="183575" y="3631125"/>
              <a:ext cx="26211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Young Men’s Initiative &amp; Mayor’s Office for </a:t>
              </a:r>
              <a:endParaRPr sz="1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Economic Opportunity</a:t>
              </a:r>
              <a:endParaRPr sz="1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609583" lvl="0" indent="-431788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Char char="●"/>
              </a:pPr>
              <a:r>
                <a:rPr lang="en-US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Funder</a:t>
              </a:r>
              <a:endPara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609583" lvl="0" indent="-431787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Char char="●"/>
              </a:pPr>
              <a:r>
                <a:rPr lang="en-US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Policy driver</a:t>
              </a:r>
              <a:endPara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609583" lvl="0" indent="-431787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Char char="●"/>
              </a:pPr>
              <a:r>
                <a:rPr lang="en-US" sz="1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Evaluator</a:t>
              </a:r>
              <a:endParaRPr sz="1600"/>
            </a:p>
          </p:txBody>
        </p:sp>
        <p:sp>
          <p:nvSpPr>
            <p:cNvPr id="121" name="Google Shape;121;g17f37ffafe6_0_14"/>
            <p:cNvSpPr txBox="1"/>
            <p:nvPr/>
          </p:nvSpPr>
          <p:spPr>
            <a:xfrm>
              <a:off x="3040625" y="3674325"/>
              <a:ext cx="2988000" cy="3299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Office of Academic Affairs</a:t>
              </a:r>
              <a:endParaRPr sz="16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609583" lvl="0" indent="-431788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Recruiter</a:t>
              </a:r>
              <a:endParaRPr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609583" lvl="0" indent="-431787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Teacher preparation provider</a:t>
              </a:r>
              <a:endParaRPr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609583" lvl="0" indent="-431787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Pre-service classroom work </a:t>
              </a:r>
              <a:r>
                <a:rPr lang="en-US" sz="1600" dirty="0" smtClean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experience</a:t>
              </a:r>
            </a:p>
            <a:p>
              <a:pPr marL="609583" lvl="0" indent="-431787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Char char="●"/>
              </a:pPr>
              <a:r>
                <a:rPr lang="en-US" sz="1600" dirty="0" smtClean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Academic Advisement</a:t>
              </a:r>
            </a:p>
            <a:p>
              <a:pPr marL="609583" indent="-431787">
                <a:lnSpc>
                  <a:spcPct val="115000"/>
                </a:lnSpc>
                <a:buClr>
                  <a:schemeClr val="dk1"/>
                </a:buClr>
                <a:buSzPts val="1600"/>
                <a:buFont typeface="Barlow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Barlow"/>
                  <a:ea typeface="Barlow"/>
                  <a:cs typeface="Barlow"/>
                </a:rPr>
                <a:t>Monthly </a:t>
              </a:r>
              <a:r>
                <a:rPr lang="en-US" sz="1600" dirty="0" smtClean="0">
                  <a:solidFill>
                    <a:schemeClr val="dk1"/>
                  </a:solidFill>
                  <a:latin typeface="Barlow"/>
                  <a:ea typeface="Barlow"/>
                  <a:cs typeface="Barlow"/>
                </a:rPr>
                <a:t>Metro-Cards</a:t>
              </a:r>
              <a:endParaRPr lang="en-US" sz="1600" dirty="0">
                <a:solidFill>
                  <a:schemeClr val="dk1"/>
                </a:solidFill>
                <a:latin typeface="Barlow"/>
                <a:ea typeface="Barlow"/>
                <a:cs typeface="Barlow"/>
              </a:endParaRPr>
            </a:p>
            <a:p>
              <a:pPr marL="609583" indent="-431787">
                <a:lnSpc>
                  <a:spcPct val="115000"/>
                </a:lnSpc>
                <a:buClr>
                  <a:schemeClr val="dk1"/>
                </a:buClr>
                <a:buSzPts val="1600"/>
                <a:buFont typeface="Barlow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Barlow"/>
                  <a:ea typeface="Barlow"/>
                  <a:cs typeface="Barlow"/>
                </a:rPr>
                <a:t>Certification exam support</a:t>
              </a:r>
            </a:p>
            <a:p>
              <a:pPr marL="609583" lvl="0" indent="-431787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Char char="●"/>
              </a:pPr>
              <a:endParaRPr lang="en-US" sz="16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609583" lvl="0" indent="-431787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Char char="●"/>
              </a:pPr>
              <a:endParaRPr sz="1600" dirty="0"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22" name="Google Shape;122;g17f37ffafe6_0_14"/>
            <p:cNvSpPr txBox="1"/>
            <p:nvPr/>
          </p:nvSpPr>
          <p:spPr>
            <a:xfrm>
              <a:off x="6024850" y="3678825"/>
              <a:ext cx="3000000" cy="15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Teacher Recruitment &amp; Quality (DHR)</a:t>
              </a:r>
              <a:endParaRPr sz="16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609583" lvl="0" indent="-431788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Recruiter</a:t>
              </a:r>
              <a:endParaRPr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609583" lvl="0" indent="-431788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Trainer</a:t>
              </a:r>
              <a:endParaRPr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609583" lvl="0" indent="-431787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Employer</a:t>
              </a:r>
              <a:endParaRPr sz="1600" dirty="0"/>
            </a:p>
          </p:txBody>
        </p:sp>
        <p:sp>
          <p:nvSpPr>
            <p:cNvPr id="123" name="Google Shape;123;g17f37ffafe6_0_14"/>
            <p:cNvSpPr txBox="1"/>
            <p:nvPr/>
          </p:nvSpPr>
          <p:spPr>
            <a:xfrm>
              <a:off x="8993550" y="3640275"/>
              <a:ext cx="3000000" cy="16888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Division of </a:t>
              </a:r>
              <a:r>
                <a:rPr lang="en-US" sz="1600" b="1" dirty="0" smtClean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Early Career Support and Induction</a:t>
              </a:r>
              <a:endParaRPr lang="en-US" sz="16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609583" indent="-431787">
                <a:lnSpc>
                  <a:spcPct val="115000"/>
                </a:lnSpc>
                <a:buClr>
                  <a:schemeClr val="dk1"/>
                </a:buClr>
                <a:buSzPts val="1600"/>
                <a:buFont typeface="Barlow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Induction</a:t>
              </a:r>
              <a:endParaRPr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609583" lvl="0" indent="-431787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In-service support</a:t>
              </a:r>
              <a:endParaRPr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609583" lvl="0" indent="-431787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Barlow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Retention</a:t>
              </a:r>
              <a:r>
                <a:rPr lang="en-US" sz="2100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endParaRPr sz="1600" dirty="0"/>
            </a:p>
          </p:txBody>
        </p:sp>
      </p:grpSp>
      <p:sp>
        <p:nvSpPr>
          <p:cNvPr id="124" name="Google Shape;124;g17f37ffafe6_0_14"/>
          <p:cNvSpPr txBox="1">
            <a:spLocks noGrp="1"/>
          </p:cNvSpPr>
          <p:nvPr>
            <p:ph type="title"/>
          </p:nvPr>
        </p:nvSpPr>
        <p:spPr>
          <a:xfrm>
            <a:off x="415653" y="514074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Source Sans Pro"/>
              <a:buNone/>
            </a:pPr>
            <a:r>
              <a:rPr lang="en-US" sz="3500" dirty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Strong inter-agency </a:t>
            </a:r>
            <a:r>
              <a:rPr lang="en-US" sz="3500" dirty="0" smtClean="0">
                <a:solidFill>
                  <a:srgbClr val="002060"/>
                </a:solidFill>
                <a:latin typeface="Barlow"/>
                <a:ea typeface="Barlow"/>
                <a:cs typeface="Barlow"/>
                <a:sym typeface="Barlow"/>
              </a:rPr>
              <a:t>collaboration</a:t>
            </a:r>
            <a:endParaRPr sz="3500" dirty="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/>
          <p:nvPr/>
        </p:nvSpPr>
        <p:spPr>
          <a:xfrm>
            <a:off x="5797450" y="-61375"/>
            <a:ext cx="6553200" cy="6919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-61375" y="-61375"/>
            <a:ext cx="12596100" cy="106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524933" y="119675"/>
            <a:ext cx="103632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SzPts val="4400"/>
            </a:pPr>
            <a:r>
              <a:rPr lang="en-US" sz="37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Diversity and Inclusivity along the Pathway</a:t>
            </a:r>
            <a:endParaRPr sz="3700"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74" name="Google Shape;174;p7"/>
          <p:cNvGrpSpPr/>
          <p:nvPr/>
        </p:nvGrpSpPr>
        <p:grpSpPr>
          <a:xfrm>
            <a:off x="524920" y="1631741"/>
            <a:ext cx="4657410" cy="4551238"/>
            <a:chOff x="3035895" y="427899"/>
            <a:chExt cx="3585657" cy="3584781"/>
          </a:xfrm>
        </p:grpSpPr>
        <p:sp>
          <p:nvSpPr>
            <p:cNvPr id="175" name="Google Shape;175;p7"/>
            <p:cNvSpPr/>
            <p:nvPr/>
          </p:nvSpPr>
          <p:spPr>
            <a:xfrm>
              <a:off x="3035895" y="427899"/>
              <a:ext cx="3576189" cy="3576189"/>
            </a:xfrm>
            <a:prstGeom prst="pie">
              <a:avLst>
                <a:gd name="adj1" fmla="val 16200000"/>
                <a:gd name="adj2" fmla="val 19285716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6" name="Google Shape;176;p7"/>
            <p:cNvSpPr txBox="1"/>
            <p:nvPr/>
          </p:nvSpPr>
          <p:spPr>
            <a:xfrm>
              <a:off x="4859326" y="768488"/>
              <a:ext cx="979194" cy="617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Source Sans Pro"/>
                <a:buNone/>
              </a:pPr>
              <a:r>
                <a:rPr lang="en-US" sz="1500" b="0" i="0" u="none" strike="noStrike" cap="none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Long-term pathway programs  Ed Rising- Ed Prep</a:t>
              </a:r>
              <a:endParaRPr sz="1500" b="0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045252" y="436380"/>
              <a:ext cx="3576189" cy="3576189"/>
            </a:xfrm>
            <a:prstGeom prst="pie">
              <a:avLst>
                <a:gd name="adj1" fmla="val 19285716"/>
                <a:gd name="adj2" fmla="val 771428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5474234" y="1713590"/>
              <a:ext cx="1038900" cy="660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Source Sans Pro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Recruitment of Traditional Graduates</a:t>
              </a:r>
              <a:endParaRPr sz="15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3045252" y="436380"/>
              <a:ext cx="3576300" cy="3576300"/>
            </a:xfrm>
            <a:prstGeom prst="pie">
              <a:avLst>
                <a:gd name="adj1" fmla="val 771428"/>
                <a:gd name="adj2" fmla="val 385714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5285566" y="2625083"/>
              <a:ext cx="936600" cy="681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Source Sans Pro"/>
                <a:buNone/>
              </a:pPr>
              <a:r>
                <a:rPr lang="en-US" sz="1400" b="0" i="0" u="none" strike="noStrike" cap="none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National Recruitment at HBCUs and </a:t>
              </a:r>
              <a:r>
                <a:rPr lang="en-US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Diversity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 events</a:t>
              </a:r>
              <a:endParaRPr sz="1400" b="0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3045252" y="436380"/>
              <a:ext cx="3576189" cy="3576189"/>
            </a:xfrm>
            <a:prstGeom prst="pie">
              <a:avLst>
                <a:gd name="adj1" fmla="val 3857226"/>
                <a:gd name="adj2" fmla="val 6942858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4334563" y="3246243"/>
              <a:ext cx="957907" cy="681178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Source Sans Pro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Tackling Barriers to Entry</a:t>
              </a:r>
              <a:endParaRPr sz="15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3045252" y="436380"/>
              <a:ext cx="3576189" cy="3576189"/>
            </a:xfrm>
            <a:prstGeom prst="pie">
              <a:avLst>
                <a:gd name="adj1" fmla="val 6942858"/>
                <a:gd name="adj2" fmla="val 1002857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3394930" y="2625083"/>
              <a:ext cx="9366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en-US" sz="1500" dirty="0">
                  <a:solidFill>
                    <a:schemeClr val="bg1"/>
                  </a:solidFill>
                  <a:latin typeface="Barlow"/>
                  <a:ea typeface="Barlow"/>
                  <a:cs typeface="Barlow"/>
                  <a:sym typeface="Barlow"/>
                </a:rPr>
                <a:t>Inclusive </a:t>
              </a:r>
            </a:p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en-US" sz="1500" dirty="0">
                  <a:solidFill>
                    <a:schemeClr val="bg1"/>
                  </a:solidFill>
                  <a:latin typeface="Barlow"/>
                  <a:ea typeface="Barlow"/>
                  <a:cs typeface="Barlow"/>
                  <a:sym typeface="Barlow"/>
                </a:rPr>
                <a:t>Teacher Hiring Initiative</a:t>
              </a:r>
              <a:endParaRPr sz="1500" b="0" i="0" u="none" strike="noStrike" cap="none" dirty="0">
                <a:solidFill>
                  <a:schemeClr val="bg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3045252" y="436380"/>
              <a:ext cx="3576189" cy="3576189"/>
            </a:xfrm>
            <a:prstGeom prst="pie">
              <a:avLst>
                <a:gd name="adj1" fmla="val 10028574"/>
                <a:gd name="adj2" fmla="val 1311428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3193322" y="1653571"/>
              <a:ext cx="1038900" cy="660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Source Sans Pro"/>
                <a:buNone/>
              </a:pPr>
              <a:r>
                <a:rPr lang="en-US" sz="1500" b="0" i="0" u="none" strike="noStrike" cap="none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Intentional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Source Sans Pro"/>
                <a:buNone/>
              </a:pPr>
              <a:r>
                <a:rPr lang="en-US" sz="1500" b="0" i="0" u="none" strike="noStrike" cap="none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Marketing and Advertising</a:t>
              </a:r>
              <a:endParaRPr sz="1500" b="0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3045252" y="436380"/>
              <a:ext cx="3576189" cy="3576189"/>
            </a:xfrm>
            <a:prstGeom prst="pie">
              <a:avLst>
                <a:gd name="adj1" fmla="val 13114284"/>
                <a:gd name="adj2" fmla="val 1620000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88" name="Google Shape;188;p7"/>
            <p:cNvSpPr txBox="1"/>
            <p:nvPr/>
          </p:nvSpPr>
          <p:spPr>
            <a:xfrm>
              <a:off x="3820093" y="776969"/>
              <a:ext cx="979194" cy="617318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Source Sans Pro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Alternative Certification Programs</a:t>
              </a:r>
              <a:endParaRPr sz="15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189" name="Google Shape;189;p7"/>
          <p:cNvSpPr txBox="1"/>
          <p:nvPr/>
        </p:nvSpPr>
        <p:spPr>
          <a:xfrm>
            <a:off x="6441399" y="1453888"/>
            <a:ext cx="5265300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200"/>
            </a:pPr>
            <a:r>
              <a:rPr lang="en-US" sz="2200" i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With a diversified approach, we will </a:t>
            </a:r>
            <a:r>
              <a:rPr lang="en-US" sz="2200" b="1" i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encourage preservice teacher candidates who enter traditional  education programs</a:t>
            </a:r>
            <a:r>
              <a:rPr lang="en-US" sz="2200" i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by providing CRS-E professional development opportunities, as well as provide a higher-touch, cohort model for value-added interactions for our future pedagogues. </a:t>
            </a:r>
          </a:p>
          <a:p>
            <a:pPr lvl="0" algn="ctr">
              <a:buSzPts val="2200"/>
            </a:pPr>
            <a:endParaRPr lang="en-US" sz="2200" i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buClr>
                <a:schemeClr val="dk1"/>
              </a:buClr>
              <a:buSzPts val="2200"/>
            </a:pPr>
            <a:r>
              <a:rPr lang="en-US" sz="2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While we have seen some success with these shifts, the nature of taking a longer-term approach that will impact enrollment in traditional schools of education indicates that many of the strategies will not fully yield for 2-5 years.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1" u="none" strike="noStrike" cap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004177" y="5644055"/>
            <a:ext cx="241300" cy="307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6935" y="6058969"/>
            <a:ext cx="166880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Families, parents, community leaders and student voice</a:t>
            </a:r>
          </a:p>
        </p:txBody>
      </p:sp>
    </p:spTree>
    <p:extLst>
      <p:ext uri="{BB962C8B-B14F-4D97-AF65-F5344CB8AC3E}">
        <p14:creationId xmlns:p14="http://schemas.microsoft.com/office/powerpoint/2010/main" val="198502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/>
          <p:nvPr/>
        </p:nvSpPr>
        <p:spPr>
          <a:xfrm>
            <a:off x="5797450" y="-61375"/>
            <a:ext cx="6553200" cy="6919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6689225" y="1600925"/>
            <a:ext cx="4404300" cy="520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100"/>
            </a:pPr>
            <a:r>
              <a:rPr lang="en-US" sz="1800" i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By focusing our recruitment on </a:t>
            </a:r>
          </a:p>
          <a:p>
            <a:pPr algn="ctr">
              <a:buSzPts val="2100"/>
            </a:pPr>
            <a:r>
              <a:rPr lang="en-US" sz="1800" i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short-term strategies alone, we had to reimagine the scale of our alt-cert programs to identify</a:t>
            </a:r>
            <a:endParaRPr lang="en-US" sz="18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buSzPts val="2100"/>
            </a:pPr>
            <a:r>
              <a:rPr lang="en-US" sz="1800" i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the</a:t>
            </a:r>
            <a:r>
              <a:rPr lang="en-US" sz="1800" b="1" i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level of</a:t>
            </a:r>
            <a:r>
              <a:rPr lang="en-US" sz="1800" i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diversity of the enrollees in traditional schools of education. </a:t>
            </a:r>
          </a:p>
          <a:p>
            <a:pPr algn="ctr">
              <a:buSzPts val="2100"/>
            </a:pPr>
            <a:endParaRPr lang="en-US" sz="1800" i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buSzPts val="2100"/>
            </a:pPr>
            <a:r>
              <a:rPr lang="en-US" sz="21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This pre-NYC Men Teach approach heavily relied on email, online advertising, and large-scale virtual events, with few opportunities to engage our audience with individual or small group support; there was a singular focus on those who were immediately ready to enter the classroom</a:t>
            </a:r>
            <a:endParaRPr lang="en-US" sz="2100" dirty="0">
              <a:solidFill>
                <a:schemeClr val="dk1"/>
              </a:solidFill>
              <a:latin typeface="Barlow"/>
              <a:ea typeface="Barlow"/>
              <a:cs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700" b="0" i="0" u="none" strike="noStrike" cap="none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851824" y="5356900"/>
            <a:ext cx="4059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70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% of our alt-cert candidates identify as POC, whereas only ~30% of traditional recent graduate applicants identify as POC</a:t>
            </a:r>
            <a:endParaRPr sz="1900" b="0" i="0" u="none" strike="noStrike" cap="none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899975" y="1228450"/>
            <a:ext cx="3927600" cy="38817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6"/>
          <p:cNvCxnSpPr>
            <a:endCxn id="161" idx="4"/>
          </p:cNvCxnSpPr>
          <p:nvPr/>
        </p:nvCxnSpPr>
        <p:spPr>
          <a:xfrm flipH="1">
            <a:off x="2863775" y="1240150"/>
            <a:ext cx="36000" cy="387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6"/>
          <p:cNvSpPr txBox="1"/>
          <p:nvPr/>
        </p:nvSpPr>
        <p:spPr>
          <a:xfrm>
            <a:off x="899975" y="2545900"/>
            <a:ext cx="1999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Alternative Certification Programs</a:t>
            </a:r>
            <a:endParaRPr sz="2600" b="0" i="0" u="none" strike="noStrike" cap="non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2787575" y="2424925"/>
            <a:ext cx="19998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Recruitment from Traditional Schools of Education</a:t>
            </a:r>
            <a:endParaRPr sz="2200" b="0" i="0" u="none" strike="noStrike" cap="non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0" y="-61375"/>
            <a:ext cx="12350650" cy="106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1450427" y="11975"/>
            <a:ext cx="937949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en-US" sz="37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Expanding Our Approach with Intentionality </a:t>
            </a:r>
            <a:endParaRPr sz="3700"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33055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9"/>
          <p:cNvSpPr/>
          <p:nvPr/>
        </p:nvSpPr>
        <p:spPr>
          <a:xfrm>
            <a:off x="-17365" y="-9446"/>
            <a:ext cx="12192000" cy="106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9"/>
          <p:cNvSpPr txBox="1">
            <a:spLocks noGrp="1"/>
          </p:cNvSpPr>
          <p:nvPr>
            <p:ph type="title"/>
          </p:nvPr>
        </p:nvSpPr>
        <p:spPr>
          <a:xfrm>
            <a:off x="1960437" y="36700"/>
            <a:ext cx="8604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7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Long-term Teacher </a:t>
            </a:r>
            <a:r>
              <a:rPr lang="en-US" sz="3700" b="1" dirty="0" smtClean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Pathway </a:t>
            </a:r>
            <a:r>
              <a:rPr lang="en-US" sz="37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Programs</a:t>
            </a:r>
            <a:endParaRPr b="1" dirty="0">
              <a:solidFill>
                <a:schemeClr val="lt1"/>
              </a:solidFill>
            </a:endParaRPr>
          </a:p>
        </p:txBody>
      </p:sp>
      <p:pic>
        <p:nvPicPr>
          <p:cNvPr id="176" name="Google Shape;176;p39" descr="A screenshot of a cell phone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 l="72" r="68211" b="-831"/>
          <a:stretch/>
        </p:blipFill>
        <p:spPr>
          <a:xfrm>
            <a:off x="1285987" y="1233539"/>
            <a:ext cx="1579525" cy="200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9" descr="A close up of a perso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 t="45813" r="71053" b="16525"/>
          <a:stretch/>
        </p:blipFill>
        <p:spPr>
          <a:xfrm>
            <a:off x="10284045" y="1848293"/>
            <a:ext cx="1266446" cy="70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9" descr="A screenshot of a cell phone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 l="-72" r="66230" b="-794"/>
          <a:stretch/>
        </p:blipFill>
        <p:spPr>
          <a:xfrm>
            <a:off x="6739797" y="1254784"/>
            <a:ext cx="1670317" cy="205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9" descr="A group of people posing for a photo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39804" y="1481873"/>
            <a:ext cx="2866847" cy="14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9"/>
          <p:cNvSpPr txBox="1"/>
          <p:nvPr/>
        </p:nvSpPr>
        <p:spPr>
          <a:xfrm>
            <a:off x="5586001" y="3200400"/>
            <a:ext cx="284672" cy="22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39" descr="A screenshot of a cell phone&#10;&#10;Description generated with very high confidence"/>
          <p:cNvPicPr preferRelativeResize="0"/>
          <p:nvPr/>
        </p:nvPicPr>
        <p:blipFill rotWithShape="1">
          <a:blip r:embed="rId7">
            <a:alphaModFix/>
          </a:blip>
          <a:srcRect r="69822" b="704"/>
          <a:stretch/>
        </p:blipFill>
        <p:spPr>
          <a:xfrm>
            <a:off x="8949820" y="1513787"/>
            <a:ext cx="1257303" cy="175071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9"/>
          <p:cNvSpPr txBox="1"/>
          <p:nvPr/>
        </p:nvSpPr>
        <p:spPr>
          <a:xfrm>
            <a:off x="117649" y="3371100"/>
            <a:ext cx="2359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u="none" strike="noStrike" cap="none">
              <a:solidFill>
                <a:srgbClr val="000000"/>
              </a:solidFill>
            </a:endParaRPr>
          </a:p>
        </p:txBody>
      </p:sp>
      <p:sp>
        <p:nvSpPr>
          <p:cNvPr id="184" name="Google Shape;184;p39"/>
          <p:cNvSpPr txBox="1"/>
          <p:nvPr/>
        </p:nvSpPr>
        <p:spPr>
          <a:xfrm>
            <a:off x="3891699" y="3371125"/>
            <a:ext cx="209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9"/>
          <p:cNvSpPr txBox="1"/>
          <p:nvPr/>
        </p:nvSpPr>
        <p:spPr>
          <a:xfrm>
            <a:off x="6385114" y="3386400"/>
            <a:ext cx="1930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9"/>
          <p:cNvSpPr txBox="1"/>
          <p:nvPr/>
        </p:nvSpPr>
        <p:spPr>
          <a:xfrm>
            <a:off x="8562624" y="3386400"/>
            <a:ext cx="2430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9"/>
          <p:cNvSpPr txBox="1"/>
          <p:nvPr/>
        </p:nvSpPr>
        <p:spPr>
          <a:xfrm>
            <a:off x="9995424" y="3386400"/>
            <a:ext cx="199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9"/>
          <p:cNvSpPr txBox="1"/>
          <p:nvPr/>
        </p:nvSpPr>
        <p:spPr>
          <a:xfrm>
            <a:off x="1067618" y="3184100"/>
            <a:ext cx="2492700" cy="24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</a:rPr>
              <a:t>High School Students</a:t>
            </a:r>
            <a:endParaRPr sz="15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</a:t>
            </a:r>
            <a:r>
              <a:rPr lang="en-US">
                <a:solidFill>
                  <a:schemeClr val="lt1"/>
                </a:solidFill>
              </a:rPr>
              <a:t>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evelopment and </a:t>
            </a:r>
            <a:r>
              <a:rPr lang="en-US">
                <a:solidFill>
                  <a:schemeClr val="lt1"/>
                </a:solidFill>
              </a:rPr>
              <a:t>a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ccreditation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 </a:t>
            </a:r>
            <a:r>
              <a:rPr lang="en-US">
                <a:solidFill>
                  <a:schemeClr val="lt1"/>
                </a:solidFill>
              </a:rPr>
              <a:t>e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xpansion and </a:t>
            </a:r>
            <a:r>
              <a:rPr lang="en-US">
                <a:solidFill>
                  <a:schemeClr val="lt1"/>
                </a:solidFill>
              </a:rPr>
              <a:t>s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Pathway </a:t>
            </a:r>
            <a:r>
              <a:rPr lang="en-US">
                <a:solidFill>
                  <a:schemeClr val="lt1"/>
                </a:solidFill>
              </a:rPr>
              <a:t>e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xpansion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Programming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College </a:t>
            </a:r>
            <a:r>
              <a:rPr lang="en-US">
                <a:solidFill>
                  <a:schemeClr val="lt1"/>
                </a:solidFill>
              </a:rPr>
              <a:t>r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"/>
              <a:buChar char="●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Re-imaging the school experience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9"/>
          <p:cNvSpPr txBox="1"/>
          <p:nvPr/>
        </p:nvSpPr>
        <p:spPr>
          <a:xfrm>
            <a:off x="3779641" y="3183824"/>
            <a:ext cx="2260800" cy="31392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lt1"/>
                </a:solidFill>
              </a:rPr>
              <a:t>College Students</a:t>
            </a:r>
            <a:endParaRPr sz="1500" b="1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lt1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Knowledge of </a:t>
            </a:r>
            <a:r>
              <a:rPr lang="en-US" dirty="0">
                <a:solidFill>
                  <a:schemeClr val="lt1"/>
                </a:solidFill>
              </a:rPr>
              <a:t>d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aily </a:t>
            </a:r>
            <a:r>
              <a:rPr lang="en-US" dirty="0">
                <a:solidFill>
                  <a:schemeClr val="lt1"/>
                </a:solidFill>
              </a:rPr>
              <a:t>s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chool </a:t>
            </a:r>
            <a:r>
              <a:rPr lang="en-US" dirty="0">
                <a:solidFill>
                  <a:schemeClr val="lt1"/>
                </a:solidFill>
              </a:rPr>
              <a:t>o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Networking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Classroom </a:t>
            </a:r>
            <a:r>
              <a:rPr lang="en-US" dirty="0">
                <a:solidFill>
                  <a:schemeClr val="lt1"/>
                </a:solidFill>
              </a:rPr>
              <a:t>t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eaching </a:t>
            </a:r>
            <a:r>
              <a:rPr lang="en-US" dirty="0">
                <a:solidFill>
                  <a:schemeClr val="lt1"/>
                </a:solidFill>
              </a:rPr>
              <a:t>e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xperience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</a:t>
            </a:r>
            <a:r>
              <a:rPr lang="en-US" dirty="0">
                <a:solidFill>
                  <a:schemeClr val="lt1"/>
                </a:solidFill>
              </a:rPr>
              <a:t>e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ngagement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Facilitated </a:t>
            </a:r>
            <a:r>
              <a:rPr lang="en-US" dirty="0">
                <a:solidFill>
                  <a:schemeClr val="lt1"/>
                </a:solidFill>
              </a:rPr>
              <a:t>p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eer </a:t>
            </a:r>
            <a:r>
              <a:rPr lang="en-US" dirty="0">
                <a:solidFill>
                  <a:schemeClr val="lt1"/>
                </a:solidFill>
              </a:rPr>
              <a:t>s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upport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Stipend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Monthly </a:t>
            </a:r>
            <a:r>
              <a:rPr lang="en-US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MetroCard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dirty="0" smtClean="0">
                <a:solidFill>
                  <a:schemeClr val="lt1"/>
                </a:solidFill>
              </a:rPr>
              <a:t>Recruitment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9"/>
          <p:cNvSpPr txBox="1"/>
          <p:nvPr/>
        </p:nvSpPr>
        <p:spPr>
          <a:xfrm>
            <a:off x="6609515" y="3224398"/>
            <a:ext cx="2232300" cy="270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lt1"/>
                </a:solidFill>
              </a:rPr>
              <a:t>Afterschool Tutors</a:t>
            </a:r>
            <a:endParaRPr sz="15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lt1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r>
              <a:rPr lang="en-US" dirty="0">
                <a:solidFill>
                  <a:schemeClr val="lt1"/>
                </a:solidFill>
              </a:rPr>
              <a:t>learning opportunities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 </a:t>
            </a:r>
            <a:r>
              <a:rPr lang="en-US" dirty="0">
                <a:solidFill>
                  <a:schemeClr val="lt1"/>
                </a:solidFill>
              </a:rPr>
              <a:t>s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upport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Certification </a:t>
            </a:r>
            <a:r>
              <a:rPr lang="en-US" dirty="0">
                <a:solidFill>
                  <a:schemeClr val="lt1"/>
                </a:solidFill>
              </a:rPr>
              <a:t>e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xam </a:t>
            </a:r>
            <a:r>
              <a:rPr lang="en-US" dirty="0">
                <a:solidFill>
                  <a:schemeClr val="lt1"/>
                </a:solidFill>
              </a:rPr>
              <a:t>s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upport: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Financial </a:t>
            </a:r>
            <a:r>
              <a:rPr lang="en-US" dirty="0">
                <a:solidFill>
                  <a:schemeClr val="lt1"/>
                </a:solidFill>
              </a:rPr>
              <a:t>a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ssistance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Hiring </a:t>
            </a:r>
            <a:r>
              <a:rPr lang="en-US" dirty="0">
                <a:solidFill>
                  <a:schemeClr val="lt1"/>
                </a:solidFill>
              </a:rPr>
              <a:t>s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upport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Networking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9"/>
          <p:cNvSpPr txBox="1"/>
          <p:nvPr/>
        </p:nvSpPr>
        <p:spPr>
          <a:xfrm>
            <a:off x="9392291" y="2936576"/>
            <a:ext cx="2158200" cy="3631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</a:rPr>
              <a:t>School-based Employees</a:t>
            </a:r>
            <a:endParaRPr sz="16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-US" sz="13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Mentor </a:t>
            </a: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-US" sz="13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Ambassador </a:t>
            </a:r>
            <a:r>
              <a:rPr lang="en-US" sz="1300" dirty="0">
                <a:solidFill>
                  <a:schemeClr val="lt1"/>
                </a:solidFill>
              </a:rPr>
              <a:t>s</a:t>
            </a:r>
            <a:r>
              <a:rPr lang="en-US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upport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-US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r>
              <a:rPr lang="en-US" sz="1300" dirty="0">
                <a:solidFill>
                  <a:schemeClr val="lt1"/>
                </a:solidFill>
              </a:rPr>
              <a:t>learning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-US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 </a:t>
            </a:r>
            <a:r>
              <a:rPr lang="en-US" sz="1300" dirty="0">
                <a:solidFill>
                  <a:schemeClr val="lt1"/>
                </a:solidFill>
              </a:rPr>
              <a:t>s</a:t>
            </a:r>
            <a:r>
              <a:rPr lang="en-US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upport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-US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Certification </a:t>
            </a:r>
            <a:r>
              <a:rPr lang="en-US" sz="1300" dirty="0">
                <a:solidFill>
                  <a:schemeClr val="lt1"/>
                </a:solidFill>
              </a:rPr>
              <a:t>e</a:t>
            </a:r>
            <a:r>
              <a:rPr lang="en-US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xam </a:t>
            </a:r>
            <a:r>
              <a:rPr lang="en-US" sz="1300" dirty="0">
                <a:solidFill>
                  <a:schemeClr val="lt1"/>
                </a:solidFill>
              </a:rPr>
              <a:t>s</a:t>
            </a:r>
            <a:r>
              <a:rPr lang="en-US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upport: 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○"/>
            </a:pPr>
            <a:r>
              <a:rPr lang="en-US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Financial Assistance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○"/>
            </a:pPr>
            <a:r>
              <a:rPr lang="en-US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Hiring Support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○"/>
            </a:pPr>
            <a:r>
              <a:rPr lang="en-US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Networking 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○"/>
            </a:pPr>
            <a:r>
              <a:rPr lang="en-US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Case management 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7;p8"/>
          <p:cNvSpPr/>
          <p:nvPr/>
        </p:nvSpPr>
        <p:spPr>
          <a:xfrm>
            <a:off x="0" y="0"/>
            <a:ext cx="12192000" cy="106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943BCC-7F4D-44CB-97F9-0DEFFD14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52" y="-26194"/>
            <a:ext cx="10363200" cy="1066800"/>
          </a:xfrm>
        </p:spPr>
        <p:txBody>
          <a:bodyPr>
            <a:normAutofit/>
          </a:bodyPr>
          <a:lstStyle/>
          <a:p>
            <a:pPr algn="ctr">
              <a:buSzPts val="4400"/>
            </a:pPr>
            <a:r>
              <a:rPr lang="en-US" sz="3700" b="1" dirty="0">
                <a:solidFill>
                  <a:schemeClr val="lt1"/>
                </a:solidFill>
                <a:latin typeface="Barlow"/>
                <a:ea typeface="Barlow"/>
                <a:cs typeface="Barlow"/>
              </a:rPr>
              <a:t>Increased Recruitment Reach</a:t>
            </a:r>
          </a:p>
        </p:txBody>
      </p:sp>
      <p:pic>
        <p:nvPicPr>
          <p:cNvPr id="16" name="Picture 1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750575E0-DC55-4A58-BEC0-49FD10C9D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12" t="36666" r="13376" b="33232"/>
          <a:stretch/>
        </p:blipFill>
        <p:spPr>
          <a:xfrm>
            <a:off x="521502" y="2714335"/>
            <a:ext cx="2435362" cy="2852765"/>
          </a:xfrm>
          <a:prstGeom prst="rect">
            <a:avLst/>
          </a:prstGeom>
        </p:spPr>
      </p:pic>
      <p:pic>
        <p:nvPicPr>
          <p:cNvPr id="8" name="Picture 8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xmlns="" id="{65408269-7A7F-4220-A4A5-3DA6A2CC6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724" y="1343738"/>
            <a:ext cx="272882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A9C78450-13AD-49A4-B9F0-169A50500E16}"/>
              </a:ext>
            </a:extLst>
          </p:cNvPr>
          <p:cNvSpPr txBox="1"/>
          <p:nvPr/>
        </p:nvSpPr>
        <p:spPr>
          <a:xfrm>
            <a:off x="796367" y="1342158"/>
            <a:ext cx="3743801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en-US" sz="1600" i="1" dirty="0">
                <a:latin typeface="Arial"/>
                <a:ea typeface="ＭＳ Ｐゴシック"/>
                <a:cs typeface="Arial"/>
              </a:rPr>
              <a:t>During the 2021-22 school year, the team attended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51 </a:t>
            </a:r>
            <a:r>
              <a:rPr lang="en-US" sz="1600" i="1" dirty="0">
                <a:latin typeface="Arial"/>
                <a:ea typeface="ＭＳ Ｐゴシック"/>
                <a:cs typeface="Arial"/>
              </a:rPr>
              <a:t>National (outside of NYC) in person and virtual events, yielding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3,477</a:t>
            </a:r>
            <a:r>
              <a:rPr lang="en-US" sz="1600" i="1" dirty="0">
                <a:latin typeface="Arial"/>
                <a:ea typeface="ＭＳ Ｐゴシック"/>
                <a:cs typeface="Arial"/>
              </a:rPr>
              <a:t> new contacts</a:t>
            </a:r>
            <a:endParaRPr lang="en-US" sz="1600" i="1" dirty="0">
              <a:cs typeface="Arial"/>
            </a:endParaRPr>
          </a:p>
          <a:p>
            <a:pPr algn="ctr"/>
            <a:endParaRPr lang="en-US" sz="1600" b="1" i="1" dirty="0">
              <a:cs typeface="Arial"/>
            </a:endParaRPr>
          </a:p>
          <a:p>
            <a:pPr algn="ctr"/>
            <a:endParaRPr lang="en-US" sz="1600" b="1" i="1" dirty="0">
              <a:cs typeface="Arial" charset="0"/>
            </a:endParaRPr>
          </a:p>
          <a:p>
            <a:endParaRPr lang="en-US" dirty="0">
              <a:cs typeface="Arial" charset="0"/>
            </a:endParaRPr>
          </a:p>
        </p:txBody>
      </p:sp>
      <p:pic>
        <p:nvPicPr>
          <p:cNvPr id="7" name="Picture 1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D3AC0926-1EF4-4F04-A411-08DB97FC8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4" t="66876" r="6244" b="26217"/>
          <a:stretch/>
        </p:blipFill>
        <p:spPr>
          <a:xfrm>
            <a:off x="3364041" y="5660189"/>
            <a:ext cx="6141711" cy="7201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4997A4-1C1E-4AED-9CE2-B5DEBE3C45A5}"/>
              </a:ext>
            </a:extLst>
          </p:cNvPr>
          <p:cNvSpPr txBox="1"/>
          <p:nvPr/>
        </p:nvSpPr>
        <p:spPr>
          <a:xfrm>
            <a:off x="3080349" y="4554568"/>
            <a:ext cx="2743200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>
                <a:latin typeface="Arial"/>
                <a:ea typeface="ＭＳ Ｐゴシック"/>
                <a:cs typeface="Arial"/>
              </a:rPr>
              <a:t>This included </a:t>
            </a:r>
            <a:r>
              <a:rPr lang="en-US" sz="1600" b="1" i="1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11</a:t>
            </a:r>
            <a:r>
              <a:rPr lang="en-US" sz="1600" i="1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 events </a:t>
            </a:r>
            <a:r>
              <a:rPr lang="en-US" sz="1600" i="1">
                <a:latin typeface="Arial"/>
                <a:ea typeface="ＭＳ Ｐゴシック"/>
                <a:cs typeface="Arial"/>
              </a:rPr>
              <a:t>on campus HBCU and fraternity organization events</a:t>
            </a:r>
            <a:endParaRPr lang="en-US" sz="1600" i="1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7DC5DA-B7EB-4173-A126-C89E858D254C}"/>
              </a:ext>
            </a:extLst>
          </p:cNvPr>
          <p:cNvSpPr txBox="1"/>
          <p:nvPr/>
        </p:nvSpPr>
        <p:spPr>
          <a:xfrm>
            <a:off x="9186863" y="1126826"/>
            <a:ext cx="2627596" cy="526297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 dirty="0">
                <a:latin typeface="Arial"/>
                <a:ea typeface="ＭＳ Ｐゴシック"/>
                <a:cs typeface="Arial"/>
              </a:rPr>
              <a:t>T</a:t>
            </a:r>
            <a:r>
              <a:rPr lang="en-US" sz="1600" b="1" i="1" dirty="0">
                <a:latin typeface="Arial"/>
                <a:ea typeface="ＭＳ Ｐゴシック"/>
                <a:cs typeface="Arial"/>
              </a:rPr>
              <a:t>eam members have been invited to present our learnings at:</a:t>
            </a:r>
          </a:p>
          <a:p>
            <a:endParaRPr lang="en-US" sz="1600" b="1" i="1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American Association for Employment in Education (AAEE)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Black Male Educators Alliance Conference (Philly Fellowship) 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Coalition of Schools Educating Boys of Color (COSEBOC) 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Teachers of Color Summit and Career Fair 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SXSW EDU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Black Educators Rock Conference 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Hispanic Education Summit</a:t>
            </a:r>
            <a:endParaRPr lang="en-US" sz="1600" dirty="0">
              <a:cs typeface="Arial"/>
            </a:endParaRPr>
          </a:p>
        </p:txBody>
      </p:sp>
      <p:pic>
        <p:nvPicPr>
          <p:cNvPr id="14" name="Picture 14" descr="A picture containing person, indoor, wall, ceiling&#10;&#10;Description generated with very high confidence">
            <a:extLst>
              <a:ext uri="{FF2B5EF4-FFF2-40B4-BE49-F238E27FC236}">
                <a16:creationId xmlns:a16="http://schemas.microsoft.com/office/drawing/2014/main" xmlns="" id="{3FACB8C3-13C7-44F5-9132-2BFF0D1FB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409" y="3072590"/>
            <a:ext cx="1854320" cy="2486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8048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893</Words>
  <Application>Microsoft Macintosh PowerPoint</Application>
  <PresentationFormat>Widescreen</PresentationFormat>
  <Paragraphs>202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Barlow</vt:lpstr>
      <vt:lpstr>Barlow Medium</vt:lpstr>
      <vt:lpstr>Calibri</vt:lpstr>
      <vt:lpstr>Lustria</vt:lpstr>
      <vt:lpstr>ＭＳ Ｐゴシック</vt:lpstr>
      <vt:lpstr>Noto Sans</vt:lpstr>
      <vt:lpstr>Source Sans Pro</vt:lpstr>
      <vt:lpstr>Times New Roman</vt:lpstr>
      <vt:lpstr>Wingdings</vt:lpstr>
      <vt:lpstr>Arial</vt:lpstr>
      <vt:lpstr>Office Theme</vt:lpstr>
      <vt:lpstr>NYC MEN TEACH Building Pathways for Men of Color into the Teaching Profession </vt:lpstr>
      <vt:lpstr>NYC Men Teach A Powerful City-wide Commitment</vt:lpstr>
      <vt:lpstr>PowerPoint Presentation</vt:lpstr>
      <vt:lpstr>CUNY is the largest public, urban university in the US. </vt:lpstr>
      <vt:lpstr>Strong inter-agency collaboration</vt:lpstr>
      <vt:lpstr>Diversity and Inclusivity along the Pathway</vt:lpstr>
      <vt:lpstr>Expanding Our Approach with Intentionality </vt:lpstr>
      <vt:lpstr>Long-term Teacher Pathway Programs</vt:lpstr>
      <vt:lpstr>Increased Recruitment Reach</vt:lpstr>
      <vt:lpstr>Community Events</vt:lpstr>
      <vt:lpstr>Advertising</vt:lpstr>
      <vt:lpstr>Building Relational Trust</vt:lpstr>
      <vt:lpstr> Program Status Updates</vt:lpstr>
      <vt:lpstr> Accomplishments </vt:lpstr>
      <vt:lpstr>Inclusive Teacher Hiring Initiative</vt:lpstr>
      <vt:lpstr>Inclusive Teacher Recruitment and Hiring Resources</vt:lpstr>
      <vt:lpstr>FUN FACT</vt:lpstr>
      <vt:lpstr>Contact Information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NYC MEN TEACH An Overview of the Initiative </dc:title>
  <dc:creator>Diaz, Natalia</dc:creator>
  <cp:lastModifiedBy>Chimere Stephens</cp:lastModifiedBy>
  <cp:revision>20</cp:revision>
  <dcterms:created xsi:type="dcterms:W3CDTF">2021-09-25T23:55:10Z</dcterms:created>
  <dcterms:modified xsi:type="dcterms:W3CDTF">2023-03-20T14:39:32Z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a1855b2-0a05-4494-a903-f3f23f3f98e0_Enabled">
    <vt:lpwstr>true</vt:lpwstr>
  </property>
  <property fmtid="{D5CDD505-2E9C-101B-9397-08002B2CF9AE}" pid="3" name="MSIP_Label_fa1855b2-0a05-4494-a903-f3f23f3f98e0_SetDate">
    <vt:lpwstr>2022-11-03T19:36:14Z</vt:lpwstr>
  </property>
  <property fmtid="{D5CDD505-2E9C-101B-9397-08002B2CF9AE}" pid="4" name="MSIP_Label_fa1855b2-0a05-4494-a903-f3f23f3f98e0_Method">
    <vt:lpwstr>Standard</vt:lpwstr>
  </property>
  <property fmtid="{D5CDD505-2E9C-101B-9397-08002B2CF9AE}" pid="5" name="MSIP_Label_fa1855b2-0a05-4494-a903-f3f23f3f98e0_Name">
    <vt:lpwstr>defa4170-0d19-0005-0004-bc88714345d2</vt:lpwstr>
  </property>
  <property fmtid="{D5CDD505-2E9C-101B-9397-08002B2CF9AE}" pid="6" name="MSIP_Label_fa1855b2-0a05-4494-a903-f3f23f3f98e0_SiteId">
    <vt:lpwstr>6f60f0b3-5f06-4e09-9715-989dba8cc7d8</vt:lpwstr>
  </property>
  <property fmtid="{D5CDD505-2E9C-101B-9397-08002B2CF9AE}" pid="7" name="MSIP_Label_fa1855b2-0a05-4494-a903-f3f23f3f98e0_ActionId">
    <vt:lpwstr>e2272f19-85a3-42f2-826b-7b91df15511a</vt:lpwstr>
  </property>
  <property fmtid="{D5CDD505-2E9C-101B-9397-08002B2CF9AE}" pid="8" name="MSIP_Label_fa1855b2-0a05-4494-a903-f3f23f3f98e0_ContentBits">
    <vt:lpwstr>0</vt:lpwstr>
  </property>
</Properties>
</file>